
<file path=[Content_Types].xml><?xml version="1.0" encoding="utf-8"?>
<Types xmlns="http://schemas.openxmlformats.org/package/2006/content-types">
  <Override PartName="/ppt/slides/slide14.xml" ContentType="application/vnd.openxmlformats-officedocument.presentationml.slide+xml"/>
  <Override PartName="/ppt/notesSlides/notesSlide16.xml" ContentType="application/vnd.openxmlformats-officedocument.presentationml.notesSlide+xml"/>
  <Default Extension="xml" ContentType="application/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5.xml" ContentType="application/vnd.openxmlformats-officedocument.presentationml.slide+xml"/>
  <Override PartName="/ppt/notesSlides/notesSlide9.xml" ContentType="application/vnd.openxmlformats-officedocument.presentationml.notes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ppt/notesSlides/notesSlide15.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Override PartName="/ppt/handoutMasters/handoutMaster1.xml" ContentType="application/vnd.openxmlformats-officedocument.presentationml.handoutMaster+xml"/>
  <Override PartName="/ppt/slides/slide27.xml" ContentType="application/vnd.openxmlformats-officedocument.presentationml.slide+xml"/>
  <Override PartName="/ppt/notesSlides/notesSlide29.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slides/slide4.xml" ContentType="application/vnd.openxmlformats-officedocument.presentationml.slide+xml"/>
  <Override PartName="/ppt/slides/slide19.xml" ContentType="application/vnd.openxmlformats-officedocument.presentationml.slide+xml"/>
  <Override PartName="/ppt/notesSlides/notesSlide8.xml" ContentType="application/vnd.openxmlformats-officedocument.presentationml.notesSlide+xml"/>
  <Default Extension="png" ContentType="image/png"/>
  <Override PartName="/ppt/slideLayouts/slideLayout4.xml" ContentType="application/vnd.openxmlformats-officedocument.presentationml.slideLayout+xml"/>
  <Override PartName="/ppt/slides/slide12.xml" ContentType="application/vnd.openxmlformats-officedocument.presentationml.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26.xml" ContentType="application/vnd.openxmlformats-officedocument.presentationml.slide+xml"/>
  <Override PartName="/ppt/notesSlides/notesSlide28.xml" ContentType="application/vnd.openxmlformats-officedocument.presentationml.notesSlide+xml"/>
  <Override PartName="/ppt/notesSlides/notesSlide21.xml" ContentType="application/vnd.openxmlformats-officedocument.presentationml.notes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5.xml" ContentType="application/vnd.openxmlformats-officedocument.presentationml.notesSlide+xml"/>
  <Override PartName="/ppt/slides/slide25.xml" ContentType="application/vnd.openxmlformats-officedocument.presentationml.slide+xml"/>
  <Override PartName="/ppt/notesSlides/notesSlide27.xml" ContentType="application/vnd.openxmlformats-officedocument.presentationml.notesSlide+xml"/>
  <Override PartName="/ppt/slides/slide9.xml" ContentType="application/vnd.openxmlformats-officedocument.presentationml.slide+xml"/>
  <Override PartName="/ppt/slideLayouts/slideLayout9.xml" ContentType="application/vnd.openxmlformats-officedocument.presentationml.slideLayout+xml"/>
  <Override PartName="/ppt/notesSlides/notesSlide20.xml" ContentType="application/vnd.openxmlformats-officedocument.presentationml.notes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notesSlides/notesSlide12.xml" ContentType="application/vnd.openxmlformats-officedocument.presentationml.notesSlide+xml"/>
  <Default Extension="wmf" ContentType="image/x-wmf"/>
  <Override PartName="/docProps/app.xml" ContentType="application/vnd.openxmlformats-officedocument.extended-properties+xml"/>
  <Override PartName="/ppt/notesSlides/notesSlide4.xml" ContentType="application/vnd.openxmlformats-officedocument.presentationml.notesSlide+xml"/>
  <Override PartName="/ppt/theme/theme3.xml" ContentType="application/vnd.openxmlformats-officedocument.theme+xml"/>
  <Override PartName="/ppt/slides/slide24.xml" ContentType="application/vnd.openxmlformats-officedocument.presentationml.slide+xml"/>
  <Override PartName="/ppt/charts/chart1.xml" ContentType="application/vnd.openxmlformats-officedocument.drawingml.chart+xml"/>
  <Override PartName="/ppt/notesSlides/notesSlide26.xml" ContentType="application/vnd.openxmlformats-officedocument.presentationml.notesSlide+xml"/>
  <Override PartName="/ppt/notesSlides/notesSlide10.xml" ContentType="application/vnd.openxmlformats-officedocument.presentationml.notes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notesSlides/notesSlide18.xml" ContentType="application/vnd.openxmlformats-officedocument.presentationml.notesSlide+xml"/>
  <Default Extension="jpeg" ContentType="image/jpeg"/>
  <Override PartName="/ppt/viewProps.xml" ContentType="application/vnd.openxmlformats-officedocument.presentationml.viewProps+xml"/>
  <Override PartName="/ppt/notesSlides/notesSlide11.xml" ContentType="application/vnd.openxmlformats-officedocument.presentationml.notesSlide+xml"/>
  <Override PartName="/ppt/notesSlides/notesSlide3.xml" ContentType="application/vnd.openxmlformats-officedocument.presentationml.notesSlide+xml"/>
  <Override PartName="/ppt/theme/theme2.xml" ContentType="application/vnd.openxmlformats-officedocument.theme+xml"/>
  <Override PartName="/ppt/slideLayouts/slideLayout11.xml" ContentType="application/vnd.openxmlformats-officedocument.presentationml.slideLayout+xml"/>
  <Override PartName="/ppt/slides/slide23.xml" ContentType="application/vnd.openxmlformats-officedocument.presentationml.slide+xml"/>
  <Override PartName="/ppt/notesSlides/notesSlide25.xml" ContentType="application/vnd.openxmlformats-officedocument.presentationml.notesSlide+xml"/>
  <Override PartName="/ppt/slides/slide7.xml" ContentType="application/vnd.openxmlformats-officedocument.presentationml.slide+xml"/>
  <Override PartName="/ppt/slideLayouts/slideLayout7.xml" ContentType="application/vnd.openxmlformats-officedocument.presentationml.slideLayout+xml"/>
  <Override PartName="/ppt/notesMasters/notesMaster1.xml" ContentType="application/vnd.openxmlformats-officedocument.presentationml.notesMaster+xml"/>
  <Override PartName="/ppt/slides/slide15.xml" ContentType="application/vnd.openxmlformats-officedocument.presentationml.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slides/slide29.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presentation.xml" ContentType="application/vnd.openxmlformats-officedocument.presentationml.presentation.main+xml"/>
  <Override PartName="/ppt/notesSlides/notesSlide24.xml" ContentType="application/vnd.openxmlformats-officedocument.presentationml.notesSlide+xml"/>
  <Override PartName="/ppt/slides/slide6.xml" ContentType="application/vnd.openxmlformats-officedocument.presentationml.slide+xml"/>
  <Override PartName="/ppt/slideLayouts/slideLayout10.xml" ContentType="application/vnd.openxmlformats-officedocument.presentationml.slideLayout+xml"/>
  <Override PartName="/ppt/slideLayouts/slideLayout6.xml" ContentType="application/vnd.openxmlformats-officedocument.presentationml.slideLayout+xml"/>
  <Default Extension="bin" ContentType="application/vnd.openxmlformats-officedocument.presentationml.printerSettings"/>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32"/>
  </p:notesMasterIdLst>
  <p:handoutMasterIdLst>
    <p:handoutMasterId r:id="rId33"/>
  </p:handoutMasterIdLst>
  <p:sldIdLst>
    <p:sldId id="256" r:id="rId2"/>
    <p:sldId id="265" r:id="rId3"/>
    <p:sldId id="259" r:id="rId4"/>
    <p:sldId id="257" r:id="rId5"/>
    <p:sldId id="258" r:id="rId6"/>
    <p:sldId id="260" r:id="rId7"/>
    <p:sldId id="261" r:id="rId8"/>
    <p:sldId id="262" r:id="rId9"/>
    <p:sldId id="263" r:id="rId10"/>
    <p:sldId id="264" r:id="rId11"/>
    <p:sldId id="281" r:id="rId12"/>
    <p:sldId id="266" r:id="rId13"/>
    <p:sldId id="267" r:id="rId14"/>
    <p:sldId id="283" r:id="rId15"/>
    <p:sldId id="282" r:id="rId16"/>
    <p:sldId id="284" r:id="rId17"/>
    <p:sldId id="285" r:id="rId18"/>
    <p:sldId id="270" r:id="rId19"/>
    <p:sldId id="286" r:id="rId20"/>
    <p:sldId id="275" r:id="rId21"/>
    <p:sldId id="276" r:id="rId22"/>
    <p:sldId id="277" r:id="rId23"/>
    <p:sldId id="278" r:id="rId24"/>
    <p:sldId id="279" r:id="rId25"/>
    <p:sldId id="280" r:id="rId26"/>
    <p:sldId id="273" r:id="rId27"/>
    <p:sldId id="268" r:id="rId28"/>
    <p:sldId id="269" r:id="rId29"/>
    <p:sldId id="271" r:id="rId30"/>
    <p:sldId id="272" r:id="rId31"/>
  </p:sldIdLst>
  <p:sldSz cx="9144000" cy="6858000" type="screen4x3"/>
  <p:notesSz cx="6858000" cy="931386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xmlns:p="http://schemas.openxmlformats.org/presentationml/2006/main" xmlns:r="http://schemas.openxmlformats.org/officeDocument/2006/relationships" xmlns:a="http://schemas.openxmlformats.org/drawingml/2006/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showPr showNarration="1">
    <p:present/>
    <p:sldAll/>
    <p:penClr>
      <a:prstClr val="red"/>
    </p:penClr>
    <p:extLst>
      <p:ext uri="{EC167BDD-8182-4AB7-AECC-EB403E3ABB37}">
        <p14:laserClr xmlns:p14="http://schemas.microsoft.com/office/powerpoint/2010/main" xmlns="" xmlns:p="http://schemas.openxmlformats.org/presentationml/2006/main" xmlns:r="http://schemas.openxmlformats.org/officeDocument/2006/relationships" xmlns:a="http://schemas.openxmlformats.org/drawingml/2006/main">
          <a:srgbClr val="FF0000"/>
        </p14:laserClr>
      </p:ext>
      <p:ext uri="{2FDB2607-1784-4EEB-B798-7EB5836EED8A}">
        <p14:showMediaCtrls xmlns:p14="http://schemas.microsoft.com/office/powerpoint/2010/main" xmlns="" xmlns:p="http://schemas.openxmlformats.org/presentationml/2006/main" xmlns:r="http://schemas.openxmlformats.org/officeDocument/2006/relationships" xmlns:a="http://schemas.openxmlformats.org/drawingml/2006/main" val="1"/>
      </p:ext>
    </p:extLst>
  </p:showPr>
  <p:extLst>
    <p:ext uri="{E76CE94A-603C-4142-B9EB-6D1370010A27}">
      <p14:discardImageEditData xmlns:p14="http://schemas.microsoft.com/office/powerpoint/2010/main" xmlns="" xmlns:p="http://schemas.openxmlformats.org/presentationml/2006/main" xmlns:r="http://schemas.openxmlformats.org/officeDocument/2006/relationships" xmlns:a="http://schemas.openxmlformats.org/drawingml/2006/main" val="0"/>
    </p:ext>
    <p:ext uri="{D31A062A-798A-4329-ABDD-BBA856620510}">
      <p14:defaultImageDpi xmlns:p14="http://schemas.microsoft.com/office/powerpoint/2010/main" xmlns="" xmlns:p="http://schemas.openxmlformats.org/presentationml/2006/main" xmlns:r="http://schemas.openxmlformats.org/officeDocument/2006/relationships" xmlns:a="http://schemas.openxmlformats.org/drawingml/2006/main" val="220"/>
    </p:ext>
    <p:ext uri="{FD5EFAAD-0ECE-453E-9831-46B23BE46B34}">
      <p15:chartTrackingRefBased xmlns:p15="http://schemas.microsoft.com/office/powerpoint/2012/main" xmlns="" xmlns:p="http://schemas.openxmlformats.org/presentationml/2006/main" xmlns:r="http://schemas.openxmlformats.org/officeDocument/2006/relationships" xmlns:a="http://schemas.openxmlformats.org/drawingml/2006/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64516" autoAdjust="0"/>
  </p:normalViewPr>
  <p:slideViewPr>
    <p:cSldViewPr snapToObjects="1">
      <p:cViewPr>
        <p:scale>
          <a:sx n="50" d="100"/>
          <a:sy n="50" d="100"/>
        </p:scale>
        <p:origin x="-2024" y="-43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Mike\Documents\ColemanU\mod8cis\COM290%20System%20Design%20and%20Implementation%20(Capstone)\Project%20ISIS\ISIS%20Project%20Payback%20Analys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2"/>
  <c:chart>
    <c:plotArea>
      <c:layout>
        <c:manualLayout>
          <c:layoutTarget val="inner"/>
          <c:xMode val="edge"/>
          <c:yMode val="edge"/>
          <c:x val="0.167432852143482"/>
          <c:y val="0.0745487022455527"/>
          <c:w val="0.595761592300963"/>
          <c:h val="0.798225065616798"/>
        </c:manualLayout>
      </c:layout>
      <c:lineChart>
        <c:grouping val="standard"/>
        <c:ser>
          <c:idx val="0"/>
          <c:order val="0"/>
          <c:tx>
            <c:v>Costs</c:v>
          </c:tx>
          <c:marker>
            <c:symbol val="none"/>
          </c:marker>
          <c:trendline>
            <c:trendlineType val="linear"/>
            <c:forward val="1.0"/>
          </c:trendline>
          <c:val>
            <c:numRef>
              <c:f>'ISIS Payback Analysis'!$C$13:$C$17</c:f>
              <c:numCache>
                <c:formatCode>_(* #,##0_);_(* \(#,##0\);_(* "-"??_);_(@_)</c:formatCode>
                <c:ptCount val="5"/>
                <c:pt idx="0">
                  <c:v>70000.0</c:v>
                </c:pt>
                <c:pt idx="1">
                  <c:v>335000.0</c:v>
                </c:pt>
                <c:pt idx="2">
                  <c:v>600000.0</c:v>
                </c:pt>
                <c:pt idx="3">
                  <c:v>865000.0</c:v>
                </c:pt>
                <c:pt idx="4">
                  <c:v>1.13E6</c:v>
                </c:pt>
              </c:numCache>
            </c:numRef>
          </c:val>
        </c:ser>
        <c:ser>
          <c:idx val="1"/>
          <c:order val="1"/>
          <c:tx>
            <c:v>Benefits</c:v>
          </c:tx>
          <c:marker>
            <c:symbol val="none"/>
          </c:marker>
          <c:trendline>
            <c:trendlineType val="poly"/>
            <c:order val="5"/>
            <c:forward val="1.0"/>
          </c:trendline>
          <c:val>
            <c:numRef>
              <c:f>'ISIS Payback Analysis'!$E$13:$E$17</c:f>
              <c:numCache>
                <c:formatCode>_(* #,##0_);_(* \(#,##0\);_(* "-"??_);_(@_)</c:formatCode>
                <c:ptCount val="5"/>
                <c:pt idx="0">
                  <c:v>1.0</c:v>
                </c:pt>
                <c:pt idx="1">
                  <c:v>72001.0</c:v>
                </c:pt>
                <c:pt idx="2">
                  <c:v>312001.0</c:v>
                </c:pt>
                <c:pt idx="3">
                  <c:v>720001.0</c:v>
                </c:pt>
                <c:pt idx="4">
                  <c:v>1.176001E6</c:v>
                </c:pt>
              </c:numCache>
            </c:numRef>
          </c:val>
        </c:ser>
        <c:marker val="1"/>
        <c:axId val="601049688"/>
        <c:axId val="601052824"/>
      </c:lineChart>
      <c:catAx>
        <c:axId val="601049688"/>
        <c:scaling>
          <c:orientation val="minMax"/>
        </c:scaling>
        <c:axPos val="b"/>
        <c:majorGridlines/>
        <c:minorGridlines/>
        <c:numFmt formatCode="General" sourceLinked="1"/>
        <c:majorTickMark val="in"/>
        <c:minorTickMark val="in"/>
        <c:tickLblPos val="nextTo"/>
        <c:crossAx val="601052824"/>
        <c:crosses val="autoZero"/>
        <c:lblAlgn val="ctr"/>
        <c:lblOffset val="100"/>
      </c:catAx>
      <c:valAx>
        <c:axId val="601052824"/>
        <c:scaling>
          <c:orientation val="minMax"/>
        </c:scaling>
        <c:axPos val="l"/>
        <c:majorGridlines/>
        <c:numFmt formatCode="_(* #,##0_);_(* \(#,##0\);_(* &quot;-&quot;??_);_(@_)" sourceLinked="1"/>
        <c:tickLblPos val="nextTo"/>
        <c:crossAx val="601049688"/>
        <c:crossesAt val="1.0"/>
        <c:crossBetween val="midCat"/>
      </c:valAx>
    </c:plotArea>
    <c:legend>
      <c:legendPos val="r"/>
    </c:legend>
    <c:plotVisOnly val="1"/>
    <c:dispBlanksAs val="gap"/>
  </c:chart>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731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7311"/>
          </a:xfrm>
          <a:prstGeom prst="rect">
            <a:avLst/>
          </a:prstGeom>
        </p:spPr>
        <p:txBody>
          <a:bodyPr vert="horz" lIns="91440" tIns="45720" rIns="91440" bIns="45720" rtlCol="0"/>
          <a:lstStyle>
            <a:lvl1pPr algn="r">
              <a:defRPr sz="1200"/>
            </a:lvl1pPr>
          </a:lstStyle>
          <a:p>
            <a:fld id="{494D1CFA-8D62-40CC-A537-94979CD67BF5}" type="datetimeFigureOut">
              <a:rPr lang="en-US" smtClean="0"/>
              <a:pPr/>
              <a:t>10/8/14</a:t>
            </a:fld>
            <a:endParaRPr lang="en-US"/>
          </a:p>
        </p:txBody>
      </p:sp>
      <p:sp>
        <p:nvSpPr>
          <p:cNvPr id="4" name="Footer Placeholder 3"/>
          <p:cNvSpPr>
            <a:spLocks noGrp="1"/>
          </p:cNvSpPr>
          <p:nvPr>
            <p:ph type="ftr" sz="quarter" idx="2"/>
          </p:nvPr>
        </p:nvSpPr>
        <p:spPr>
          <a:xfrm>
            <a:off x="0" y="8846553"/>
            <a:ext cx="2971800" cy="46731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46553"/>
            <a:ext cx="2971800" cy="467310"/>
          </a:xfrm>
          <a:prstGeom prst="rect">
            <a:avLst/>
          </a:prstGeom>
        </p:spPr>
        <p:txBody>
          <a:bodyPr vert="horz" lIns="91440" tIns="45720" rIns="91440" bIns="45720" rtlCol="0" anchor="b"/>
          <a:lstStyle>
            <a:lvl1pPr algn="r">
              <a:defRPr sz="1200"/>
            </a:lvl1pPr>
          </a:lstStyle>
          <a:p>
            <a:fld id="{4CE9B11A-8E3F-414B-AB15-BBDD01D138B3}" type="slidenum">
              <a:rPr lang="en-US" smtClean="0"/>
              <a:pPr/>
              <a:t>‹#›</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1211184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69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5694"/>
          </a:xfrm>
          <a:prstGeom prst="rect">
            <a:avLst/>
          </a:prstGeom>
        </p:spPr>
        <p:txBody>
          <a:bodyPr vert="horz" lIns="91440" tIns="45720" rIns="91440" bIns="45720" rtlCol="0"/>
          <a:lstStyle>
            <a:lvl1pPr algn="r">
              <a:defRPr sz="1200"/>
            </a:lvl1pPr>
          </a:lstStyle>
          <a:p>
            <a:fld id="{14C55EF4-8AAC-48E2-8DCC-4DD8A5151476}" type="datetimeFigureOut">
              <a:rPr lang="en-US" smtClean="0"/>
              <a:pPr/>
              <a:t>10/8/14</a:t>
            </a:fld>
            <a:endParaRPr lang="en-US"/>
          </a:p>
        </p:txBody>
      </p:sp>
      <p:sp>
        <p:nvSpPr>
          <p:cNvPr id="4" name="Slide Image Placeholder 3"/>
          <p:cNvSpPr>
            <a:spLocks noGrp="1" noRot="1" noChangeAspect="1"/>
          </p:cNvSpPr>
          <p:nvPr>
            <p:ph type="sldImg" idx="2"/>
          </p:nvPr>
        </p:nvSpPr>
        <p:spPr>
          <a:xfrm>
            <a:off x="1101725" y="700088"/>
            <a:ext cx="4654550" cy="34909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24086"/>
            <a:ext cx="5486400" cy="41912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6554"/>
            <a:ext cx="2971800" cy="4656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46554"/>
            <a:ext cx="2971800" cy="465694"/>
          </a:xfrm>
          <a:prstGeom prst="rect">
            <a:avLst/>
          </a:prstGeom>
        </p:spPr>
        <p:txBody>
          <a:bodyPr vert="horz" lIns="91440" tIns="45720" rIns="91440" bIns="45720" rtlCol="0" anchor="b"/>
          <a:lstStyle>
            <a:lvl1pPr algn="r">
              <a:defRPr sz="1200"/>
            </a:lvl1pPr>
          </a:lstStyle>
          <a:p>
            <a:fld id="{47B097C6-5F65-4974-A260-E850BB646542}" type="slidenum">
              <a:rPr lang="en-US" smtClean="0"/>
              <a:pPr/>
              <a:t>‹#›</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263492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1</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05003990"/>
      </p:ext>
    </p:extLst>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chose the</a:t>
            </a:r>
            <a:r>
              <a:rPr lang="en-US" baseline="0" dirty="0" smtClean="0"/>
              <a:t> platform for the following reasons:</a:t>
            </a:r>
          </a:p>
          <a:p>
            <a:r>
              <a:rPr lang="en-US" baseline="0" dirty="0" smtClean="0"/>
              <a:t>-Open-Source</a:t>
            </a:r>
          </a:p>
          <a:p>
            <a:r>
              <a:rPr lang="en-US" baseline="0" dirty="0" smtClean="0"/>
              <a:t>-PHP/</a:t>
            </a:r>
            <a:r>
              <a:rPr lang="en-US" baseline="0" dirty="0" err="1" smtClean="0"/>
              <a:t>MySQL</a:t>
            </a:r>
            <a:r>
              <a:rPr lang="en-US" baseline="0" dirty="0" smtClean="0"/>
              <a:t>/Apache is a very popular web stack</a:t>
            </a:r>
          </a:p>
          <a:p>
            <a:r>
              <a:rPr lang="en-US" baseline="0" dirty="0" smtClean="0"/>
              <a:t>-</a:t>
            </a:r>
            <a:r>
              <a:rPr lang="en-US" baseline="0" dirty="0" err="1" smtClean="0"/>
              <a:t>Yii</a:t>
            </a:r>
            <a:r>
              <a:rPr lang="en-US" baseline="0" dirty="0" smtClean="0"/>
              <a:t> was chosen for the ease of implementing an MVC design pattern</a:t>
            </a:r>
          </a:p>
          <a:p>
            <a:r>
              <a:rPr lang="en-US" baseline="0" dirty="0" smtClean="0"/>
              <a:t>-Robust documentation</a:t>
            </a:r>
          </a:p>
          <a:p>
            <a:r>
              <a:rPr lang="en-US" baseline="0" dirty="0" smtClean="0"/>
              <a:t>-An opportunity to learn new technology and expand our knowledge on current technologies</a:t>
            </a:r>
          </a:p>
        </p:txBody>
      </p:sp>
      <p:sp>
        <p:nvSpPr>
          <p:cNvPr id="4" name="Slide Number Placeholder 3"/>
          <p:cNvSpPr>
            <a:spLocks noGrp="1"/>
          </p:cNvSpPr>
          <p:nvPr>
            <p:ph type="sldNum" sz="quarter" idx="10"/>
          </p:nvPr>
        </p:nvSpPr>
        <p:spPr/>
        <p:txBody>
          <a:bodyPr/>
          <a:lstStyle/>
          <a:p>
            <a:fld id="{47B097C6-5F65-4974-A260-E850BB646542}" type="slidenum">
              <a:rPr lang="en-US" smtClean="0"/>
              <a:pPr/>
              <a:t>10</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996852226"/>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Salaries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(fixed, direct)</a:t>
            </a:r>
            <a:r>
              <a:rPr lang="en-US" sz="1200" kern="1200" dirty="0" smtClean="0">
                <a:solidFill>
                  <a:schemeClr val="tx1"/>
                </a:solidFill>
                <a:effectLst/>
                <a:latin typeface="+mn-lt"/>
                <a:ea typeface="+mn-ea"/>
                <a:cs typeface="+mn-cs"/>
              </a:rPr>
              <a:t> 5 personnel:</a:t>
            </a:r>
          </a:p>
          <a:p>
            <a:r>
              <a:rPr lang="en-US" sz="1200" kern="1200" dirty="0" smtClean="0">
                <a:solidFill>
                  <a:schemeClr val="tx1"/>
                </a:solidFill>
                <a:effectLst/>
                <a:latin typeface="+mn-lt"/>
                <a:ea typeface="+mn-ea"/>
                <a:cs typeface="+mn-cs"/>
              </a:rPr>
              <a:t> 1- Office Manager $30K, </a:t>
            </a:r>
          </a:p>
          <a:p>
            <a:r>
              <a:rPr lang="en-US" sz="1200" kern="1200" dirty="0" smtClean="0">
                <a:solidFill>
                  <a:schemeClr val="tx1"/>
                </a:solidFill>
                <a:effectLst/>
                <a:latin typeface="+mn-lt"/>
                <a:ea typeface="+mn-ea"/>
                <a:cs typeface="+mn-cs"/>
              </a:rPr>
              <a:t> 1- Project Manager $60K, </a:t>
            </a:r>
          </a:p>
          <a:p>
            <a:r>
              <a:rPr lang="en-US" sz="1200" kern="1200" dirty="0" smtClean="0">
                <a:solidFill>
                  <a:schemeClr val="tx1"/>
                </a:solidFill>
                <a:effectLst/>
                <a:latin typeface="+mn-lt"/>
                <a:ea typeface="+mn-ea"/>
                <a:cs typeface="+mn-cs"/>
              </a:rPr>
              <a:t> 1- Project Facilitator $55K,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1- End-User Training/Security Expert $50K,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1- Project Coordinator $45K. = </a:t>
            </a:r>
            <a:r>
              <a:rPr lang="en-US" sz="1200" u="sng" kern="1200" dirty="0" smtClean="0">
                <a:solidFill>
                  <a:schemeClr val="tx1"/>
                </a:solidFill>
                <a:effectLst/>
                <a:latin typeface="+mn-lt"/>
                <a:ea typeface="+mn-ea"/>
                <a:cs typeface="+mn-cs"/>
              </a:rPr>
              <a:t>$240K Annual</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Two-Month Project (1/6 </a:t>
            </a:r>
            <a:r>
              <a:rPr lang="en-US" sz="1200" b="1" kern="1200" dirty="0" err="1" smtClean="0">
                <a:solidFill>
                  <a:schemeClr val="tx1"/>
                </a:solidFill>
                <a:effectLst/>
                <a:latin typeface="+mn-lt"/>
                <a:ea typeface="+mn-ea"/>
                <a:cs typeface="+mn-cs"/>
              </a:rPr>
              <a:t>Yr</a:t>
            </a:r>
            <a:r>
              <a:rPr lang="en-US" sz="1200" b="1" kern="1200" dirty="0" smtClean="0">
                <a:solidFill>
                  <a:schemeClr val="tx1"/>
                </a:solidFill>
                <a:effectLst/>
                <a:latin typeface="+mn-lt"/>
                <a:ea typeface="+mn-ea"/>
                <a:cs typeface="+mn-cs"/>
              </a:rPr>
              <a:t>) = $40,000</a:t>
            </a:r>
          </a:p>
          <a:p>
            <a:endParaRPr lang="en-US" sz="1200" b="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B097C6-5F65-4974-A260-E850BB646542}" type="slidenum">
              <a:rPr lang="en-US" smtClean="0"/>
              <a:pPr/>
              <a:t>11</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834028055"/>
      </p:ext>
    </p:extLst>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kern="1200" dirty="0" smtClean="0">
                <a:solidFill>
                  <a:schemeClr val="tx1"/>
                </a:solidFill>
                <a:effectLst/>
                <a:latin typeface="+mn-lt"/>
                <a:ea typeface="+mn-ea"/>
                <a:cs typeface="+mn-cs"/>
              </a:rPr>
              <a:t>Salaries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(fixed, direct)</a:t>
            </a:r>
            <a:r>
              <a:rPr lang="en-US" sz="1200" kern="1200" dirty="0" smtClean="0">
                <a:solidFill>
                  <a:schemeClr val="tx1"/>
                </a:solidFill>
                <a:effectLst/>
                <a:latin typeface="+mn-lt"/>
                <a:ea typeface="+mn-ea"/>
                <a:cs typeface="+mn-cs"/>
              </a:rPr>
              <a:t> 5 personnel:</a:t>
            </a:r>
          </a:p>
          <a:p>
            <a:r>
              <a:rPr lang="en-US" sz="1200" kern="1200" dirty="0" smtClean="0">
                <a:solidFill>
                  <a:schemeClr val="tx1"/>
                </a:solidFill>
                <a:effectLst/>
                <a:latin typeface="+mn-lt"/>
                <a:ea typeface="+mn-ea"/>
                <a:cs typeface="+mn-cs"/>
              </a:rPr>
              <a:t> 1- Office Manager $30K, </a:t>
            </a:r>
          </a:p>
          <a:p>
            <a:r>
              <a:rPr lang="en-US" sz="1200" kern="1200" dirty="0" smtClean="0">
                <a:solidFill>
                  <a:schemeClr val="tx1"/>
                </a:solidFill>
                <a:effectLst/>
                <a:latin typeface="+mn-lt"/>
                <a:ea typeface="+mn-ea"/>
                <a:cs typeface="+mn-cs"/>
              </a:rPr>
              <a:t> 1- Project Manager $60K, </a:t>
            </a:r>
          </a:p>
          <a:p>
            <a:r>
              <a:rPr lang="en-US" sz="1200" kern="1200" dirty="0" smtClean="0">
                <a:solidFill>
                  <a:schemeClr val="tx1"/>
                </a:solidFill>
                <a:effectLst/>
                <a:latin typeface="+mn-lt"/>
                <a:ea typeface="+mn-ea"/>
                <a:cs typeface="+mn-cs"/>
              </a:rPr>
              <a:t> 1- Project Facilitator $55K,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1- End-User Training/Security Expert $50K,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 1- Project Coordinator $45K. = </a:t>
            </a:r>
            <a:r>
              <a:rPr lang="en-US" sz="1200" u="sng" kern="1200" dirty="0" smtClean="0">
                <a:solidFill>
                  <a:schemeClr val="tx1"/>
                </a:solidFill>
                <a:effectLst/>
                <a:latin typeface="+mn-lt"/>
                <a:ea typeface="+mn-ea"/>
                <a:cs typeface="+mn-cs"/>
              </a:rPr>
              <a:t>$240K Annual</a:t>
            </a:r>
            <a:r>
              <a:rPr lang="en-US" sz="120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Two-Month Project (1/6 </a:t>
            </a:r>
            <a:r>
              <a:rPr lang="en-US" sz="1200" b="1" kern="1200" dirty="0" err="1" smtClean="0">
                <a:solidFill>
                  <a:schemeClr val="tx1"/>
                </a:solidFill>
                <a:effectLst/>
                <a:latin typeface="+mn-lt"/>
                <a:ea typeface="+mn-ea"/>
                <a:cs typeface="+mn-cs"/>
              </a:rPr>
              <a:t>Yr</a:t>
            </a:r>
            <a:r>
              <a:rPr lang="en-US" sz="1200" b="1" kern="1200" dirty="0" smtClean="0">
                <a:solidFill>
                  <a:schemeClr val="tx1"/>
                </a:solidFill>
                <a:effectLst/>
                <a:latin typeface="+mn-lt"/>
                <a:ea typeface="+mn-ea"/>
                <a:cs typeface="+mn-cs"/>
              </a:rPr>
              <a:t>) = $40,000</a:t>
            </a:r>
          </a:p>
          <a:p>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Capital Equipment &amp; Supplies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(fixed, direct)</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$24,000</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Five</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Offices</a:t>
            </a:r>
            <a:r>
              <a:rPr lang="en-US" sz="1200" kern="1200" dirty="0" smtClean="0">
                <a:solidFill>
                  <a:schemeClr val="tx1"/>
                </a:solidFill>
                <a:effectLst/>
                <a:latin typeface="+mn-lt"/>
                <a:ea typeface="+mn-ea"/>
                <a:cs typeface="+mn-cs"/>
              </a:rPr>
              <a:t> – Computer workstations, desks, chairs, two printers, wireless network equipment, telephone system, and supplies.</a:t>
            </a:r>
          </a:p>
          <a:p>
            <a:r>
              <a:rPr lang="en-US" sz="1200" b="1" kern="1200" dirty="0" smtClean="0">
                <a:solidFill>
                  <a:schemeClr val="tx1"/>
                </a:solidFill>
                <a:effectLst/>
                <a:latin typeface="+mn-lt"/>
                <a:ea typeface="+mn-ea"/>
                <a:cs typeface="+mn-cs"/>
              </a:rPr>
              <a:t>   Training Room</a:t>
            </a:r>
            <a:r>
              <a:rPr lang="en-US" sz="1200" kern="1200" dirty="0" smtClean="0">
                <a:solidFill>
                  <a:schemeClr val="tx1"/>
                </a:solidFill>
                <a:effectLst/>
                <a:latin typeface="+mn-lt"/>
                <a:ea typeface="+mn-ea"/>
                <a:cs typeface="+mn-cs"/>
              </a:rPr>
              <a:t> – </a:t>
            </a:r>
            <a:r>
              <a:rPr lang="en-US" sz="1200" b="1" kern="1200" dirty="0" smtClean="0">
                <a:solidFill>
                  <a:schemeClr val="tx1"/>
                </a:solidFill>
                <a:effectLst/>
                <a:latin typeface="+mn-lt"/>
                <a:ea typeface="+mn-ea"/>
                <a:cs typeface="+mn-cs"/>
              </a:rPr>
              <a:t>Nine</a:t>
            </a:r>
            <a:r>
              <a:rPr lang="en-US" sz="1200" kern="1200" dirty="0" smtClean="0">
                <a:solidFill>
                  <a:schemeClr val="tx1"/>
                </a:solidFill>
                <a:effectLst/>
                <a:latin typeface="+mn-lt"/>
                <a:ea typeface="+mn-ea"/>
                <a:cs typeface="+mn-cs"/>
              </a:rPr>
              <a:t> notebook computers, large monitor, one printer, tables and chairs.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Facilities and Utilities.</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(fixed, indirect)</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county of San Diego, the fair-market open-lease monthly-rental price for B-rated, commercial office space is $2.00 per sq. ft. </a:t>
            </a:r>
          </a:p>
          <a:p>
            <a:r>
              <a:rPr lang="en-US" sz="1200" kern="1200" dirty="0" smtClean="0">
                <a:solidFill>
                  <a:schemeClr val="tx1"/>
                </a:solidFill>
                <a:effectLst/>
                <a:latin typeface="+mn-lt"/>
                <a:ea typeface="+mn-ea"/>
                <a:cs typeface="+mn-cs"/>
              </a:rPr>
              <a:t>The reception area and four offices, each 100 sq. ft., a classroom of 200 sq. ft. and a conference room of 200 sq. ft. will total about 900 sq. ft.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12</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3048999"/>
      </p:ext>
    </p:extLst>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13</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497700546"/>
      </p:ext>
    </p:extLst>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smtClean="0">
                <a:solidFill>
                  <a:schemeClr val="tx1"/>
                </a:solidFill>
                <a:effectLst/>
                <a:latin typeface="+mn-lt"/>
                <a:ea typeface="+mn-ea"/>
                <a:cs typeface="+mn-cs"/>
              </a:rPr>
              <a:t>Assumptions:</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1. Revenue Estimates per year. </a:t>
            </a:r>
            <a:r>
              <a:rPr lang="en-US" sz="1200" kern="1200" dirty="0" smtClean="0">
                <a:solidFill>
                  <a:schemeClr val="tx1"/>
                </a:solidFill>
                <a:effectLst/>
                <a:latin typeface="+mn-lt"/>
                <a:ea typeface="+mn-ea"/>
                <a:cs typeface="+mn-cs"/>
              </a:rPr>
              <a:t>Revenue estimates begin when the system is in the Operational Phase. This is after the two month Development Phase. A break-even analysis will include the recovery of the costs for development.</a:t>
            </a:r>
          </a:p>
          <a:p>
            <a:r>
              <a:rPr lang="en-US" sz="1200" b="1" kern="1200" dirty="0" smtClean="0">
                <a:solidFill>
                  <a:schemeClr val="tx1"/>
                </a:solidFill>
                <a:effectLst/>
                <a:latin typeface="+mn-lt"/>
                <a:ea typeface="+mn-ea"/>
                <a:cs typeface="+mn-cs"/>
              </a:rPr>
              <a:t>2. System</a:t>
            </a:r>
            <a:r>
              <a:rPr lang="en-US" sz="1200" b="1" kern="1200" baseline="0" dirty="0" smtClean="0">
                <a:solidFill>
                  <a:schemeClr val="tx1"/>
                </a:solidFill>
                <a:effectLst/>
                <a:latin typeface="+mn-lt"/>
                <a:ea typeface="+mn-ea"/>
                <a:cs typeface="+mn-cs"/>
              </a:rPr>
              <a:t> Request</a:t>
            </a:r>
            <a:r>
              <a:rPr lang="en-US" sz="1200" b="1" kern="1200" dirty="0" smtClean="0">
                <a:solidFill>
                  <a:schemeClr val="tx1"/>
                </a:solidFill>
                <a:effectLst/>
                <a:latin typeface="+mn-lt"/>
                <a:ea typeface="+mn-ea"/>
                <a:cs typeface="+mn-cs"/>
              </a:rPr>
              <a:t>s per Month. </a:t>
            </a:r>
            <a:r>
              <a:rPr lang="en-US" sz="1200" kern="1200" dirty="0" smtClean="0">
                <a:solidFill>
                  <a:schemeClr val="tx1"/>
                </a:solidFill>
                <a:effectLst/>
                <a:latin typeface="+mn-lt"/>
                <a:ea typeface="+mn-ea"/>
                <a:cs typeface="+mn-cs"/>
              </a:rPr>
              <a:t>Count only the System Requests qualified as ‘accepted’ project proposals, by the client to pay for and proceed with the system development.</a:t>
            </a:r>
          </a:p>
          <a:p>
            <a:r>
              <a:rPr lang="en-US" sz="1200" b="1" kern="1200" dirty="0" smtClean="0">
                <a:solidFill>
                  <a:schemeClr val="tx1"/>
                </a:solidFill>
                <a:effectLst/>
                <a:latin typeface="+mn-lt"/>
                <a:ea typeface="+mn-ea"/>
                <a:cs typeface="+mn-cs"/>
              </a:rPr>
              <a:t>3. Project Proposals Not Finished (Sub-Standard</a:t>
            </a:r>
            <a:r>
              <a:rPr lang="en-US" sz="1200" b="1" kern="1200" baseline="0" dirty="0" smtClean="0">
                <a:solidFill>
                  <a:schemeClr val="tx1"/>
                </a:solidFill>
                <a:effectLst/>
                <a:latin typeface="+mn-lt"/>
                <a:ea typeface="+mn-ea"/>
                <a:cs typeface="+mn-cs"/>
              </a:rPr>
              <a:t> Work – Not On-Time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Some Project Proposals </a:t>
            </a:r>
            <a:r>
              <a:rPr lang="en-US" sz="1200" u="sng" kern="1200" dirty="0" smtClean="0">
                <a:solidFill>
                  <a:schemeClr val="tx1"/>
                </a:solidFill>
                <a:effectLst/>
                <a:latin typeface="+mn-lt"/>
                <a:ea typeface="+mn-ea"/>
                <a:cs typeface="+mn-cs"/>
              </a:rPr>
              <a:t>do not get finished on-time</a:t>
            </a:r>
            <a:r>
              <a:rPr lang="en-US" sz="1200" kern="1200" dirty="0" smtClean="0">
                <a:solidFill>
                  <a:schemeClr val="tx1"/>
                </a:solidFill>
                <a:effectLst/>
                <a:latin typeface="+mn-lt"/>
                <a:ea typeface="+mn-ea"/>
                <a:cs typeface="+mn-cs"/>
              </a:rPr>
              <a:t> for valid and invalid reasons. There are some legitimate cases where a Project Proposal will not be accepted by the client. There are other legitimate cases that cannot be finished on-time due to factors like workload, system complexity/scope, or withdrawn system requests.</a:t>
            </a:r>
          </a:p>
          <a:p>
            <a:r>
              <a:rPr lang="en-US" sz="1200" b="1" kern="1200" dirty="0" smtClean="0">
                <a:solidFill>
                  <a:schemeClr val="tx1"/>
                </a:solidFill>
                <a:effectLst/>
                <a:latin typeface="+mn-lt"/>
                <a:ea typeface="+mn-ea"/>
                <a:cs typeface="+mn-cs"/>
              </a:rPr>
              <a:t>4. Workload. </a:t>
            </a:r>
            <a:r>
              <a:rPr lang="en-US" sz="1200" kern="1200" dirty="0" smtClean="0">
                <a:solidFill>
                  <a:schemeClr val="tx1"/>
                </a:solidFill>
                <a:effectLst/>
                <a:latin typeface="+mn-lt"/>
                <a:ea typeface="+mn-ea"/>
                <a:cs typeface="+mn-cs"/>
              </a:rPr>
              <a:t>The workload is ‘open projects’ work-in-progress, which generally lasts for two months. So the accumulative amount is about twice the amount of projects finished per month. </a:t>
            </a:r>
          </a:p>
          <a:p>
            <a:r>
              <a:rPr lang="en-US" sz="1200" kern="1200" dirty="0" smtClean="0">
                <a:solidFill>
                  <a:schemeClr val="tx1"/>
                </a:solidFill>
                <a:effectLst/>
                <a:latin typeface="+mn-lt"/>
                <a:ea typeface="+mn-ea"/>
                <a:cs typeface="+mn-cs"/>
              </a:rPr>
              <a:t>For example, Year 4 shows: 19 projects finished per month, so the three System Analysts are working on 38 open projects, at a time, per month. </a:t>
            </a:r>
            <a:endParaRPr lang="en-US" sz="1200" b="1"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5. Project Proposals Finished (Deliverables)</a:t>
            </a:r>
            <a:r>
              <a:rPr lang="en-US" sz="1200" kern="1200" dirty="0" smtClean="0">
                <a:solidFill>
                  <a:schemeClr val="tx1"/>
                </a:solidFill>
                <a:effectLst/>
                <a:latin typeface="+mn-lt"/>
                <a:ea typeface="+mn-ea"/>
                <a:cs typeface="+mn-cs"/>
              </a:rPr>
              <a:t>. A Client is billed by the ISIS Company for services to provide a Project Proposal that is </a:t>
            </a:r>
            <a:r>
              <a:rPr lang="en-US" sz="1200" u="sng" kern="1200" dirty="0" smtClean="0">
                <a:solidFill>
                  <a:schemeClr val="tx1"/>
                </a:solidFill>
                <a:effectLst/>
                <a:latin typeface="+mn-lt"/>
                <a:ea typeface="+mn-ea"/>
                <a:cs typeface="+mn-cs"/>
              </a:rPr>
              <a:t>finished on-time and to their satisfaction</a:t>
            </a:r>
            <a:r>
              <a:rPr lang="en-US" sz="1200" kern="1200" dirty="0" smtClean="0">
                <a:solidFill>
                  <a:schemeClr val="tx1"/>
                </a:solidFill>
                <a:effectLst/>
                <a:latin typeface="+mn-lt"/>
                <a:ea typeface="+mn-ea"/>
                <a:cs typeface="+mn-cs"/>
              </a:rPr>
              <a:t>. The Client’s satisfaction is afforded by the work agreed with the ISIS Company, in compliance to all the specified requirements.</a:t>
            </a:r>
          </a:p>
          <a:p>
            <a:r>
              <a:rPr lang="en-US" sz="1200" b="1" kern="1200" dirty="0" smtClean="0">
                <a:solidFill>
                  <a:schemeClr val="tx1"/>
                </a:solidFill>
                <a:effectLst/>
                <a:latin typeface="+mn-lt"/>
                <a:ea typeface="+mn-ea"/>
                <a:cs typeface="+mn-cs"/>
              </a:rPr>
              <a:t>6. Average Fee (Typical Project Proposal)</a:t>
            </a:r>
            <a:r>
              <a:rPr lang="en-US" sz="1200" kern="1200" dirty="0" smtClean="0">
                <a:solidFill>
                  <a:schemeClr val="tx1"/>
                </a:solidFill>
                <a:effectLst/>
                <a:latin typeface="+mn-lt"/>
                <a:ea typeface="+mn-ea"/>
                <a:cs typeface="+mn-cs"/>
              </a:rPr>
              <a:t>. A ‘typical’ Project Proposal is defined to cost a </a:t>
            </a:r>
            <a:r>
              <a:rPr lang="en-US" sz="1200" u="sng" kern="1200" dirty="0" smtClean="0">
                <a:solidFill>
                  <a:schemeClr val="tx1"/>
                </a:solidFill>
                <a:effectLst/>
                <a:latin typeface="+mn-lt"/>
                <a:ea typeface="+mn-ea"/>
                <a:cs typeface="+mn-cs"/>
              </a:rPr>
              <a:t>fee of $2,000</a:t>
            </a:r>
            <a:r>
              <a:rPr lang="en-US" sz="1200" kern="1200" dirty="0" smtClean="0">
                <a:solidFill>
                  <a:schemeClr val="tx1"/>
                </a:solidFill>
                <a:effectLst/>
                <a:latin typeface="+mn-lt"/>
                <a:ea typeface="+mn-ea"/>
                <a:cs typeface="+mn-cs"/>
              </a:rPr>
              <a:t> and </a:t>
            </a:r>
            <a:r>
              <a:rPr lang="en-US" sz="1200" u="sng" kern="1200" dirty="0" smtClean="0">
                <a:solidFill>
                  <a:schemeClr val="tx1"/>
                </a:solidFill>
                <a:effectLst/>
                <a:latin typeface="+mn-lt"/>
                <a:ea typeface="+mn-ea"/>
                <a:cs typeface="+mn-cs"/>
              </a:rPr>
              <a:t>schedule of two-months</a:t>
            </a:r>
            <a:r>
              <a:rPr lang="en-US" sz="1200" kern="1200" dirty="0" smtClean="0">
                <a:solidFill>
                  <a:schemeClr val="tx1"/>
                </a:solidFill>
                <a:effectLst/>
                <a:latin typeface="+mn-lt"/>
                <a:ea typeface="+mn-ea"/>
                <a:cs typeface="+mn-cs"/>
              </a:rPr>
              <a:t> for the Client. The purpose of establishing a baseline Project Proposal (unit) is to have ‘average values’ to quantify and compute the financial analysis of the business process. The budget and schedule values of actual projects vary, based on difficulty, complexity and size. </a:t>
            </a:r>
          </a:p>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14</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030576810"/>
      </p:ext>
    </p:extLst>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It shows that in Year 4, the break-even point for profitability will be reached for the ISS Company.</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15</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116493757"/>
      </p:ext>
    </p:extLst>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16</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546488094"/>
      </p:ext>
    </p:extLst>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17</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088541481"/>
      </p:ext>
    </p:extLst>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database:</a:t>
            </a:r>
          </a:p>
          <a:p>
            <a:r>
              <a:rPr lang="en-US" dirty="0" smtClean="0"/>
              <a:t>-Designed</a:t>
            </a:r>
            <a:r>
              <a:rPr lang="en-US" baseline="0" dirty="0" smtClean="0"/>
              <a:t> to 3NF</a:t>
            </a:r>
          </a:p>
          <a:p>
            <a:r>
              <a:rPr lang="en-US" baseline="0" dirty="0" smtClean="0"/>
              <a:t>-</a:t>
            </a:r>
            <a:r>
              <a:rPr lang="en-US" baseline="0" dirty="0" err="1" smtClean="0"/>
              <a:t>MySQL</a:t>
            </a:r>
            <a:endParaRPr lang="en-US" baseline="0" dirty="0" smtClean="0"/>
          </a:p>
          <a:p>
            <a:r>
              <a:rPr lang="en-US" baseline="0" dirty="0" smtClean="0"/>
              <a:t>-Designed with </a:t>
            </a:r>
            <a:r>
              <a:rPr lang="en-US" baseline="0" dirty="0" err="1" smtClean="0"/>
              <a:t>MySQL</a:t>
            </a:r>
            <a:r>
              <a:rPr lang="en-US" baseline="0" dirty="0" smtClean="0"/>
              <a:t> workbench</a:t>
            </a:r>
          </a:p>
          <a:p>
            <a:r>
              <a:rPr lang="en-US" baseline="0" dirty="0" smtClean="0"/>
              <a:t>-10 tables</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18</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443975647"/>
      </p:ext>
    </p:extLst>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 overview of the project:</a:t>
            </a:r>
          </a:p>
          <a:p>
            <a:r>
              <a:rPr lang="en-US" dirty="0" smtClean="0"/>
              <a:t>-Entities</a:t>
            </a:r>
            <a:r>
              <a:rPr lang="en-US" baseline="0" dirty="0" smtClean="0"/>
              <a:t> include:</a:t>
            </a:r>
          </a:p>
          <a:p>
            <a:r>
              <a:rPr lang="en-US" baseline="0" dirty="0" smtClean="0"/>
              <a:t>	-Analyst</a:t>
            </a:r>
          </a:p>
          <a:p>
            <a:r>
              <a:rPr lang="en-US" baseline="0" dirty="0" smtClean="0"/>
              <a:t>	-Admin</a:t>
            </a:r>
          </a:p>
          <a:p>
            <a:r>
              <a:rPr lang="en-US" baseline="0" dirty="0" smtClean="0"/>
              <a:t>	-Customer</a:t>
            </a:r>
          </a:p>
          <a:p>
            <a:r>
              <a:rPr lang="en-US" baseline="0" dirty="0" smtClean="0"/>
              <a:t>Major functions include:</a:t>
            </a:r>
          </a:p>
          <a:p>
            <a:r>
              <a:rPr lang="en-US" baseline="0" dirty="0" smtClean="0"/>
              <a:t>	-Customer completes survey</a:t>
            </a:r>
          </a:p>
          <a:p>
            <a:r>
              <a:rPr lang="en-US" baseline="0" dirty="0" smtClean="0"/>
              <a:t>	-CRM functions</a:t>
            </a:r>
          </a:p>
          <a:p>
            <a:r>
              <a:rPr lang="en-US" baseline="0" dirty="0" smtClean="0"/>
              <a:t>	-Generate Customer Deliverable</a:t>
            </a:r>
          </a:p>
          <a:p>
            <a:r>
              <a:rPr lang="en-US" baseline="0" dirty="0" smtClean="0"/>
              <a:t>	-User Session	</a:t>
            </a:r>
          </a:p>
          <a:p>
            <a:r>
              <a:rPr lang="en-US" baseline="0" dirty="0" smtClean="0"/>
              <a:t>	-User Admin</a:t>
            </a:r>
          </a:p>
          <a:p>
            <a:r>
              <a:rPr lang="en-US" baseline="0" dirty="0" smtClean="0"/>
              <a:t>	</a:t>
            </a:r>
          </a:p>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20</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88156334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2</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387149116"/>
      </p:ext>
    </p:extLst>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21</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312589572"/>
      </p:ext>
    </p:extLst>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22</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163903021"/>
      </p:ext>
    </p:extLst>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23</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817065567"/>
      </p:ext>
    </p:extLst>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24</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761735337"/>
      </p:ext>
    </p:extLst>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25</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144928271"/>
      </p:ext>
    </p:extLst>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26</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632405691"/>
      </p:ext>
    </p:extLst>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developing this program, we encountered</a:t>
            </a:r>
            <a:r>
              <a:rPr lang="en-US" baseline="0" dirty="0" smtClean="0"/>
              <a:t> a number of roadblocks:</a:t>
            </a:r>
          </a:p>
          <a:p>
            <a:r>
              <a:rPr lang="en-US" baseline="0" dirty="0" smtClean="0"/>
              <a:t>	-Learning curve from new technologies</a:t>
            </a:r>
          </a:p>
          <a:p>
            <a:r>
              <a:rPr lang="en-US" baseline="0" dirty="0" smtClean="0"/>
              <a:t>	-Restrictions in network settings</a:t>
            </a:r>
          </a:p>
          <a:p>
            <a:r>
              <a:rPr lang="en-US" baseline="0" dirty="0" smtClean="0"/>
              <a:t>		-unable to log into shell	</a:t>
            </a:r>
          </a:p>
          <a:p>
            <a:r>
              <a:rPr lang="en-US" baseline="0" dirty="0" smtClean="0"/>
              <a:t>	-Server difficulties</a:t>
            </a:r>
          </a:p>
          <a:p>
            <a:r>
              <a:rPr lang="en-US" baseline="0" dirty="0" smtClean="0"/>
              <a:t>	-2 team members developed on PC, the other 2 on Mac</a:t>
            </a:r>
          </a:p>
          <a:p>
            <a:r>
              <a:rPr lang="en-US" baseline="0" dirty="0" smtClean="0"/>
              <a:t>	-Scheduling issues for the team</a:t>
            </a:r>
          </a:p>
          <a:p>
            <a:r>
              <a:rPr lang="en-US" baseline="0" dirty="0" smtClean="0"/>
              <a:t>	-But we kept a good sense of humor</a:t>
            </a:r>
          </a:p>
          <a:p>
            <a:r>
              <a:rPr lang="en-US" baseline="0" dirty="0" smtClean="0"/>
              <a:t>	And…</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27</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760230268"/>
      </p:ext>
    </p:extLst>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a result,</a:t>
            </a:r>
            <a:r>
              <a:rPr lang="en-US" baseline="0" dirty="0" smtClean="0"/>
              <a:t> we</a:t>
            </a:r>
          </a:p>
          <a:p>
            <a:r>
              <a:rPr lang="en-US" baseline="0" dirty="0" smtClean="0"/>
              <a:t>	-Succeeded in learning more about MVC frameworks in PHP</a:t>
            </a:r>
          </a:p>
          <a:p>
            <a:r>
              <a:rPr lang="en-US" baseline="0" dirty="0" smtClean="0"/>
              <a:t>	-Gained a better understanding of the development process</a:t>
            </a:r>
          </a:p>
          <a:p>
            <a:r>
              <a:rPr lang="en-US" baseline="0" dirty="0" smtClean="0"/>
              <a:t>	-Increased our knowledge of PHP</a:t>
            </a:r>
          </a:p>
          <a:p>
            <a:r>
              <a:rPr lang="en-US" baseline="0" dirty="0" smtClean="0"/>
              <a:t>	-Accomplished some of our major objectives</a:t>
            </a:r>
          </a:p>
          <a:p>
            <a:r>
              <a:rPr lang="en-US" baseline="0" dirty="0" smtClean="0"/>
              <a:t>	-Kept our sense of humor</a:t>
            </a:r>
          </a:p>
        </p:txBody>
      </p:sp>
      <p:sp>
        <p:nvSpPr>
          <p:cNvPr id="4" name="Slide Number Placeholder 3"/>
          <p:cNvSpPr>
            <a:spLocks noGrp="1"/>
          </p:cNvSpPr>
          <p:nvPr>
            <p:ph type="sldNum" sz="quarter" idx="10"/>
          </p:nvPr>
        </p:nvSpPr>
        <p:spPr/>
        <p:txBody>
          <a:bodyPr/>
          <a:lstStyle/>
          <a:p>
            <a:fld id="{47B097C6-5F65-4974-A260-E850BB646542}" type="slidenum">
              <a:rPr lang="en-US" smtClean="0"/>
              <a:pPr/>
              <a:t>28</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591545958"/>
      </p:ext>
    </p:extLst>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some ideas for future enhancements:</a:t>
            </a:r>
          </a:p>
          <a:p>
            <a:r>
              <a:rPr lang="en-US" dirty="0" smtClean="0"/>
              <a:t>	-More</a:t>
            </a:r>
            <a:r>
              <a:rPr lang="en-US" baseline="0" dirty="0" smtClean="0"/>
              <a:t> CRM functionality</a:t>
            </a:r>
          </a:p>
          <a:p>
            <a:r>
              <a:rPr lang="en-US" baseline="0" dirty="0" smtClean="0"/>
              <a:t>		-Customer notes</a:t>
            </a:r>
          </a:p>
          <a:p>
            <a:r>
              <a:rPr lang="en-US" baseline="0" dirty="0" smtClean="0"/>
              <a:t>		-More Customer Reports</a:t>
            </a:r>
          </a:p>
          <a:p>
            <a:r>
              <a:rPr lang="en-US" baseline="0" dirty="0" smtClean="0"/>
              <a:t>	-Intuitive Survey</a:t>
            </a:r>
          </a:p>
          <a:p>
            <a:r>
              <a:rPr lang="en-US" baseline="0" dirty="0" smtClean="0"/>
              <a:t>		-Questions asked are based on previous answers to deliver better customer experience</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29</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796169557"/>
      </p:ext>
    </p:extLst>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B097C6-5F65-4974-A260-E850BB646542}" type="slidenum">
              <a:rPr lang="en-US" smtClean="0"/>
              <a:pPr/>
              <a:t>30</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669182156"/>
      </p:ext>
    </p:extLst>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Information</a:t>
            </a:r>
            <a:r>
              <a:rPr lang="en-US" baseline="0" dirty="0" smtClean="0"/>
              <a:t> Systems Solutions</a:t>
            </a:r>
          </a:p>
          <a:p>
            <a:r>
              <a:rPr lang="en-US" baseline="0" dirty="0" smtClean="0"/>
              <a:t>-Well-respected software development firm</a:t>
            </a:r>
          </a:p>
          <a:p>
            <a:r>
              <a:rPr lang="en-US" baseline="0" dirty="0" smtClean="0"/>
              <a:t>-Develops a range of web software</a:t>
            </a:r>
          </a:p>
          <a:p>
            <a:r>
              <a:rPr lang="en-US" baseline="0" dirty="0" smtClean="0"/>
              <a:t>-Although develops a good product, has declining amount of new clients</a:t>
            </a:r>
          </a:p>
          <a:p>
            <a:r>
              <a:rPr lang="en-US" baseline="0" dirty="0" smtClean="0"/>
              <a:t>-Apparently, the proposal process is what turns off clients</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3</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342321084"/>
      </p:ext>
    </p:extLst>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proposal process is hurting ISS internally too</a:t>
            </a:r>
          </a:p>
          <a:p>
            <a:r>
              <a:rPr lang="en-US" dirty="0" smtClean="0"/>
              <a:t>-The amount of</a:t>
            </a:r>
            <a:r>
              <a:rPr lang="en-US" baseline="0" dirty="0" smtClean="0"/>
              <a:t> paper printed affects overhead</a:t>
            </a:r>
          </a:p>
          <a:p>
            <a:r>
              <a:rPr lang="en-US" baseline="0" dirty="0" smtClean="0"/>
              <a:t>-The amount of administrative staff also increases overhead</a:t>
            </a:r>
          </a:p>
          <a:p>
            <a:r>
              <a:rPr lang="en-US" baseline="0" dirty="0" smtClean="0"/>
              <a:t>-The inefficiencies faced are widespread recordkeeping, slow turnaround time, and wasting analyst time on administrative tasks</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4</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048527794"/>
      </p:ext>
    </p:extLst>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inefficiency and poor communication also results in a</a:t>
            </a:r>
            <a:r>
              <a:rPr lang="en-US" baseline="0" dirty="0" smtClean="0"/>
              <a:t> very big problem:</a:t>
            </a:r>
          </a:p>
          <a:p>
            <a:r>
              <a:rPr lang="en-US" baseline="0" dirty="0" smtClean="0"/>
              <a:t>Client Dissatisfaction</a:t>
            </a:r>
          </a:p>
          <a:p>
            <a:endParaRPr lang="en-US" baseline="0" dirty="0" smtClean="0"/>
          </a:p>
          <a:p>
            <a:r>
              <a:rPr lang="en-US" baseline="0" dirty="0" smtClean="0"/>
              <a:t>Clients reported the following</a:t>
            </a:r>
          </a:p>
          <a:p>
            <a:r>
              <a:rPr lang="en-US" baseline="0" dirty="0" smtClean="0"/>
              <a:t>-The proposal process made them take their business elsewhere</a:t>
            </a:r>
          </a:p>
          <a:p>
            <a:r>
              <a:rPr lang="en-US" baseline="0" dirty="0" smtClean="0"/>
              <a:t>-Even clients who worked through it were very frustrated</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5</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623108965"/>
      </p:ext>
    </p:extLst>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Two possible solutions:</a:t>
            </a:r>
          </a:p>
          <a:p>
            <a:r>
              <a:rPr lang="en-US" dirty="0" smtClean="0"/>
              <a:t>-Hire</a:t>
            </a:r>
            <a:r>
              <a:rPr lang="en-US" baseline="0" dirty="0" smtClean="0"/>
              <a:t> more staff</a:t>
            </a:r>
          </a:p>
          <a:p>
            <a:r>
              <a:rPr lang="en-US" baseline="0" dirty="0" smtClean="0"/>
              <a:t>-Automate processes to increase efficiency</a:t>
            </a:r>
          </a:p>
          <a:p>
            <a:endParaRPr lang="en-US" baseline="0" dirty="0" smtClean="0"/>
          </a:p>
          <a:p>
            <a:r>
              <a:rPr lang="en-US" baseline="0" dirty="0" smtClean="0"/>
              <a:t>ISS chose to automate their client relations using an online-form based CRM</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6</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119139067"/>
      </p:ext>
    </p:extLst>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benefits are as follows:</a:t>
            </a:r>
          </a:p>
          <a:p>
            <a:r>
              <a:rPr lang="en-US" dirty="0" smtClean="0"/>
              <a:t>-Overhead cost savings</a:t>
            </a:r>
            <a:r>
              <a:rPr lang="en-US" baseline="0" dirty="0" smtClean="0"/>
              <a:t> in paper, administrative staff, and analyst time</a:t>
            </a:r>
          </a:p>
          <a:p>
            <a:r>
              <a:rPr lang="en-US" baseline="0" dirty="0" smtClean="0"/>
              <a:t>-Increased efficiency in revenue-generating activities</a:t>
            </a:r>
          </a:p>
          <a:p>
            <a:r>
              <a:rPr lang="en-US" baseline="0" dirty="0" smtClean="0"/>
              <a:t>-Improved morale</a:t>
            </a:r>
          </a:p>
          <a:p>
            <a:r>
              <a:rPr lang="en-US" baseline="0" dirty="0" smtClean="0"/>
              <a:t>And…</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7</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912090333"/>
      </p:ext>
    </p:extLst>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a:t>
            </a:r>
            <a:r>
              <a:rPr lang="en-US" baseline="0" dirty="0" smtClean="0"/>
              <a:t> putting an efficient, user-friendly process in place:</a:t>
            </a:r>
          </a:p>
          <a:p>
            <a:r>
              <a:rPr lang="en-US" baseline="0" dirty="0" smtClean="0"/>
              <a:t>-Prospective customers are more likely to become customers</a:t>
            </a:r>
          </a:p>
          <a:p>
            <a:r>
              <a:rPr lang="en-US" baseline="0" dirty="0" smtClean="0"/>
              <a:t>-Those customers would be happy with their experience</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8</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14004265"/>
      </p:ext>
    </p:extLst>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Technical</a:t>
            </a:r>
            <a:r>
              <a:rPr lang="en-US" baseline="0" dirty="0" smtClean="0"/>
              <a:t> specifications:</a:t>
            </a:r>
          </a:p>
          <a:p>
            <a:r>
              <a:rPr lang="en-US" baseline="0" dirty="0" smtClean="0"/>
              <a:t>-PHP 5.5</a:t>
            </a:r>
          </a:p>
          <a:p>
            <a:r>
              <a:rPr lang="en-US" baseline="0" dirty="0" smtClean="0"/>
              <a:t>-</a:t>
            </a:r>
            <a:r>
              <a:rPr lang="en-US" baseline="0" dirty="0" err="1" smtClean="0"/>
              <a:t>Yii</a:t>
            </a:r>
            <a:r>
              <a:rPr lang="en-US" baseline="0" dirty="0" smtClean="0"/>
              <a:t> MVC Framework</a:t>
            </a:r>
          </a:p>
          <a:p>
            <a:r>
              <a:rPr lang="en-US" baseline="0" dirty="0" smtClean="0"/>
              <a:t>-</a:t>
            </a:r>
            <a:r>
              <a:rPr lang="en-US" baseline="0" dirty="0" err="1" smtClean="0"/>
              <a:t>MySQL</a:t>
            </a:r>
            <a:endParaRPr lang="en-US" baseline="0" dirty="0" smtClean="0"/>
          </a:p>
          <a:p>
            <a:r>
              <a:rPr lang="en-US" baseline="0" dirty="0" smtClean="0"/>
              <a:t>-Apache Server</a:t>
            </a:r>
          </a:p>
          <a:p>
            <a:r>
              <a:rPr lang="en-US" baseline="0" dirty="0" smtClean="0"/>
              <a:t>-</a:t>
            </a:r>
            <a:r>
              <a:rPr lang="en-US" baseline="0" dirty="0" err="1" smtClean="0"/>
              <a:t>Ubuntu</a:t>
            </a:r>
            <a:r>
              <a:rPr lang="en-US" baseline="0" dirty="0" smtClean="0"/>
              <a:t> Platform</a:t>
            </a:r>
            <a:endParaRPr lang="en-US" dirty="0"/>
          </a:p>
        </p:txBody>
      </p:sp>
      <p:sp>
        <p:nvSpPr>
          <p:cNvPr id="4" name="Slide Number Placeholder 3"/>
          <p:cNvSpPr>
            <a:spLocks noGrp="1"/>
          </p:cNvSpPr>
          <p:nvPr>
            <p:ph type="sldNum" sz="quarter" idx="10"/>
          </p:nvPr>
        </p:nvSpPr>
        <p:spPr/>
        <p:txBody>
          <a:bodyPr/>
          <a:lstStyle/>
          <a:p>
            <a:fld id="{47B097C6-5F65-4974-A260-E850BB646542}" type="slidenum">
              <a:rPr lang="en-US" smtClean="0"/>
              <a:pPr/>
              <a:t>9</a:t>
            </a:fld>
            <a:endParaRPr lang="en-US"/>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457350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CF3F8A63-F2A1-44A4-A4D1-B2B9C28AB9DB}" type="datetime1">
              <a:rPr lang="en-US" smtClean="0"/>
              <a:pPr/>
              <a:t>10/8/14</a:t>
            </a:fld>
            <a:endParaRPr/>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r>
              <a:rPr smtClean="0"/>
              <a:t>
              </a:t>
            </a:r>
            <a:endParaRPr/>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69E29E33-B620-47F9-BB04-8846C2A5AFC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E401B973-48D0-47D2-BD1A-81DAC74A0928}" type="datetime1">
              <a:rPr lang="en-US" smtClean="0"/>
              <a:pPr/>
              <a:t>10/8/14</a:t>
            </a:fld>
            <a:endParaRPr/>
          </a:p>
        </p:txBody>
      </p:sp>
      <p:sp>
        <p:nvSpPr>
          <p:cNvPr id="5" name="Footer Placeholder 4"/>
          <p:cNvSpPr>
            <a:spLocks noGrp="1"/>
          </p:cNvSpPr>
          <p:nvPr>
            <p:ph type="ftr" sz="quarter" idx="11"/>
          </p:nvPr>
        </p:nvSpPr>
        <p:spPr/>
        <p:txBody>
          <a:bodyPr/>
          <a:lstStyle/>
          <a:p>
            <a:r>
              <a:rPr smtClean="0"/>
              <a:t>
              </a:t>
            </a:r>
            <a:endParaRPr/>
          </a:p>
        </p:txBody>
      </p:sp>
      <p:sp>
        <p:nvSpPr>
          <p:cNvPr id="6" name="Slide Number Placeholder 5"/>
          <p:cNvSpPr>
            <a:spLocks noGrp="1"/>
          </p:cNvSpPr>
          <p:nvPr>
            <p:ph type="sldNum" sz="quarter" idx="12"/>
          </p:nvPr>
        </p:nvSpPr>
        <p:spPr/>
        <p:txBody>
          <a:bodyPr/>
          <a:lstStyle/>
          <a:p>
            <a:fld id="{8AF02B71-8991-4516-A01E-F1A9ACD28BDC}" type="slidenum">
              <a:rPr smtClean="0"/>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93714E26-7EC0-4FCC-8AD8-71E9EC27DEDB}" type="datetime1">
              <a:rPr lang="en-US" smtClean="0"/>
              <a:pPr/>
              <a:t>10/8/14</a:t>
            </a:fld>
            <a:endParaRPr/>
          </a:p>
        </p:txBody>
      </p:sp>
      <p:sp>
        <p:nvSpPr>
          <p:cNvPr id="5" name="Footer Placeholder 4"/>
          <p:cNvSpPr>
            <a:spLocks noGrp="1"/>
          </p:cNvSpPr>
          <p:nvPr>
            <p:ph type="ftr" sz="quarter" idx="11"/>
          </p:nvPr>
        </p:nvSpPr>
        <p:spPr>
          <a:xfrm>
            <a:off x="457201" y="6248207"/>
            <a:ext cx="5573483" cy="365125"/>
          </a:xfrm>
        </p:spPr>
        <p:txBody>
          <a:bodyPr/>
          <a:lstStyle/>
          <a:p>
            <a:r>
              <a:rPr smtClean="0"/>
              <a:t>
              </a:t>
            </a:r>
            <a:endParaRP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8AF02B71-8991-4516-A01E-F1A9ACD28BDC}" type="slidenum">
              <a:rPr smtClean="0"/>
              <a:pPr/>
              <a:t>‹#›</a:t>
            </a:fld>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89870FB-149D-4255-9221-CF258F891615}" type="datetime1">
              <a:rPr lang="en-US" smtClean="0"/>
              <a:pPr/>
              <a:t>10/8/14</a:t>
            </a:fld>
            <a:endParaRPr/>
          </a:p>
        </p:txBody>
      </p:sp>
      <p:sp>
        <p:nvSpPr>
          <p:cNvPr id="5" name="Footer Placeholder 4"/>
          <p:cNvSpPr>
            <a:spLocks noGrp="1"/>
          </p:cNvSpPr>
          <p:nvPr>
            <p:ph type="ftr" sz="quarter" idx="11"/>
          </p:nvPr>
        </p:nvSpPr>
        <p:spPr/>
        <p:txBody>
          <a:bodyPr/>
          <a:lstStyle/>
          <a:p>
            <a:r>
              <a:rPr smtClean="0"/>
              <a:t>
              </a:t>
            </a:r>
            <a:endParaRPr/>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8AF02B71-8991-4516-A01E-F1A9ACD28BDC}" type="slidenum">
              <a:rPr smtClean="0"/>
              <a:pPr/>
              <a:t>‹#›</a:t>
            </a:fld>
            <a:endParaRPr/>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B77F108C-2518-4D60-9FAF-6346FD9D7826}" type="datetime1">
              <a:rPr lang="en-US" smtClean="0"/>
              <a:pPr/>
              <a:t>10/8/14</a:t>
            </a:fld>
            <a:endParaRPr/>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8AF02B71-8991-4516-A01E-F1A9ACD28BDC}" type="slidenum">
              <a:rPr smtClean="0"/>
              <a:pPr/>
              <a:t>‹#›</a:t>
            </a:fld>
            <a:endParaRPr/>
          </a:p>
        </p:txBody>
      </p:sp>
      <p:sp>
        <p:nvSpPr>
          <p:cNvPr id="14" name="Footer Placeholder 13"/>
          <p:cNvSpPr>
            <a:spLocks noGrp="1"/>
          </p:cNvSpPr>
          <p:nvPr>
            <p:ph type="ftr" sz="quarter" idx="12"/>
          </p:nvPr>
        </p:nvSpPr>
        <p:spPr/>
        <p:txBody>
          <a:bodyPr/>
          <a:lstStyle/>
          <a:p>
            <a:r>
              <a:rPr smtClean="0"/>
              <a:t>
              </a:t>
            </a:r>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DDE52B54-BC1D-466E-98B4-B0082340936C}" type="datetime1">
              <a:rPr lang="en-US" smtClean="0"/>
              <a:pPr/>
              <a:t>10/8/14</a:t>
            </a:fld>
            <a:endParaRPr/>
          </a:p>
        </p:txBody>
      </p:sp>
      <p:sp>
        <p:nvSpPr>
          <p:cNvPr id="10" name="Slide Number Placeholder 9"/>
          <p:cNvSpPr>
            <a:spLocks noGrp="1"/>
          </p:cNvSpPr>
          <p:nvPr>
            <p:ph type="sldNum" sz="quarter" idx="16"/>
          </p:nvPr>
        </p:nvSpPr>
        <p:spPr/>
        <p:txBody>
          <a:bodyPr rtlCol="0"/>
          <a:lstStyle/>
          <a:p>
            <a:fld id="{8AF02B71-8991-4516-A01E-F1A9ACD28BDC}" type="slidenum">
              <a:rPr smtClean="0"/>
              <a:pPr/>
              <a:t>‹#›</a:t>
            </a:fld>
            <a:endParaRPr/>
          </a:p>
        </p:txBody>
      </p:sp>
      <p:sp>
        <p:nvSpPr>
          <p:cNvPr id="12" name="Footer Placeholder 11"/>
          <p:cNvSpPr>
            <a:spLocks noGrp="1"/>
          </p:cNvSpPr>
          <p:nvPr>
            <p:ph type="ftr" sz="quarter" idx="17"/>
          </p:nvPr>
        </p:nvSpPr>
        <p:spPr/>
        <p:txBody>
          <a:bodyPr rtlCol="0"/>
          <a:lstStyle/>
          <a:p>
            <a:r>
              <a:rPr smtClean="0"/>
              <a:t>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A1508C9F-E380-43A3-ADC1-0217F1EB7573}" type="datetime1">
              <a:rPr lang="en-US" smtClean="0"/>
              <a:pPr/>
              <a:t>10/8/14</a:t>
            </a:fld>
            <a:endParaRPr/>
          </a:p>
        </p:txBody>
      </p:sp>
      <p:sp>
        <p:nvSpPr>
          <p:cNvPr id="12" name="Slide Number Placeholder 11"/>
          <p:cNvSpPr>
            <a:spLocks noGrp="1"/>
          </p:cNvSpPr>
          <p:nvPr>
            <p:ph type="sldNum" sz="quarter" idx="16"/>
          </p:nvPr>
        </p:nvSpPr>
        <p:spPr/>
        <p:txBody>
          <a:bodyPr rtlCol="0"/>
          <a:lstStyle/>
          <a:p>
            <a:fld id="{8AF02B71-8991-4516-A01E-F1A9ACD28BDC}" type="slidenum">
              <a:rPr smtClean="0"/>
              <a:pPr/>
              <a:t>‹#›</a:t>
            </a:fld>
            <a:endParaRPr/>
          </a:p>
        </p:txBody>
      </p:sp>
      <p:sp>
        <p:nvSpPr>
          <p:cNvPr id="14" name="Footer Placeholder 13"/>
          <p:cNvSpPr>
            <a:spLocks noGrp="1"/>
          </p:cNvSpPr>
          <p:nvPr>
            <p:ph type="ftr" sz="quarter" idx="17"/>
          </p:nvPr>
        </p:nvSpPr>
        <p:spPr/>
        <p:txBody>
          <a:bodyPr rtlCol="0"/>
          <a:lstStyle/>
          <a:p>
            <a:r>
              <a:rPr smtClean="0"/>
              <a:t>
              </a:t>
            </a:r>
            <a:endParaRPr/>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B10C791-6992-4CCF-A244-B250C8BB22F1}" type="datetime1">
              <a:rPr lang="en-US" smtClean="0"/>
              <a:pPr/>
              <a:t>10/8/14</a:t>
            </a:fld>
            <a:endParaRPr/>
          </a:p>
        </p:txBody>
      </p:sp>
      <p:sp>
        <p:nvSpPr>
          <p:cNvPr id="4" name="Footer Placeholder 3"/>
          <p:cNvSpPr>
            <a:spLocks noGrp="1"/>
          </p:cNvSpPr>
          <p:nvPr>
            <p:ph type="ftr" sz="quarter" idx="11"/>
          </p:nvPr>
        </p:nvSpPr>
        <p:spPr/>
        <p:txBody>
          <a:bodyPr/>
          <a:lstStyle/>
          <a:p>
            <a:r>
              <a:rPr smtClean="0"/>
              <a:t>
              </a:t>
            </a:r>
            <a:endParaRPr/>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8AF02B71-8991-4516-A01E-F1A9ACD28BDC}" type="slidenum">
              <a:rPr smtClean="0"/>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420578-B892-4967-98F8-D0B4A045ADFD}" type="datetime1">
              <a:rPr lang="en-US" smtClean="0"/>
              <a:pPr/>
              <a:t>10/8/14</a:t>
            </a:fld>
            <a:endParaRPr/>
          </a:p>
        </p:txBody>
      </p:sp>
      <p:sp>
        <p:nvSpPr>
          <p:cNvPr id="3" name="Footer Placeholder 2"/>
          <p:cNvSpPr>
            <a:spLocks noGrp="1"/>
          </p:cNvSpPr>
          <p:nvPr>
            <p:ph type="ftr" sz="quarter" idx="11"/>
          </p:nvPr>
        </p:nvSpPr>
        <p:spPr/>
        <p:txBody>
          <a:bodyPr/>
          <a:lstStyle/>
          <a:p>
            <a:r>
              <a:rPr smtClean="0"/>
              <a:t>
              </a:t>
            </a:r>
            <a:endParaRPr/>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8AF02B71-8991-4516-A01E-F1A9ACD28BDC}" type="slidenum">
              <a:rPr smtClean="0"/>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CBDCDF1B-54EC-4432-8649-0FE40DD46F86}" type="datetime1">
              <a:rPr lang="en-US" smtClean="0"/>
              <a:pPr/>
              <a:t>10/8/14</a:t>
            </a:fld>
            <a:endParaRPr/>
          </a:p>
        </p:txBody>
      </p:sp>
      <p:sp>
        <p:nvSpPr>
          <p:cNvPr id="6" name="Footer Placeholder 5"/>
          <p:cNvSpPr>
            <a:spLocks noGrp="1"/>
          </p:cNvSpPr>
          <p:nvPr>
            <p:ph type="ftr" sz="quarter" idx="11"/>
          </p:nvPr>
        </p:nvSpPr>
        <p:spPr/>
        <p:txBody>
          <a:bodyPr/>
          <a:lstStyle/>
          <a:p>
            <a:r>
              <a:rPr smtClean="0"/>
              <a:t>
              </a:t>
            </a:r>
            <a:endParaRPr/>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9E29E33-B620-47F9-BB04-8846C2A5AFCC}" type="slidenum">
              <a:rPr kumimoji="0" lang="en-US" smtClean="0"/>
              <a:pPr/>
              <a:t>‹#›</a:t>
            </a:fld>
            <a:endParaRPr kumimoji="0"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4CDA6A0B-D499-425D-9760-7E378B1D24E7}" type="datetime1">
              <a:rPr lang="en-US" smtClean="0"/>
              <a:pPr/>
              <a:t>10/8/14</a:t>
            </a:fld>
            <a:endParaRPr/>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8AF02B71-8991-4516-A01E-F1A9ACD28BDC}" type="slidenum">
              <a:rPr smtClean="0"/>
              <a:pPr/>
              <a:t>‹#›</a:t>
            </a:fld>
            <a:endParaRPr/>
          </a:p>
        </p:txBody>
      </p:sp>
      <p:sp>
        <p:nvSpPr>
          <p:cNvPr id="14" name="Footer Placeholder 13"/>
          <p:cNvSpPr>
            <a:spLocks noGrp="1"/>
          </p:cNvSpPr>
          <p:nvPr>
            <p:ph type="ftr" sz="quarter" idx="12"/>
          </p:nvPr>
        </p:nvSpPr>
        <p:spPr>
          <a:xfrm>
            <a:off x="1600200" y="6248206"/>
            <a:ext cx="4572000" cy="365125"/>
          </a:xfrm>
        </p:spPr>
        <p:txBody>
          <a:bodyPr rtlCol="0"/>
          <a:lstStyle/>
          <a:p>
            <a:r>
              <a:rPr smtClean="0"/>
              <a:t>
              </a:t>
            </a:r>
            <a:endParaRPr/>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7E6C1EDB-CE87-4BA6-95D9-AD3AE9C734F7}" type="datetime1">
              <a:rPr lang="en-US" smtClean="0"/>
              <a:pPr/>
              <a:t>10/8/14</a:t>
            </a:fld>
            <a:endParaRPr/>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r>
              <a:rPr smtClean="0"/>
              <a:t>
              </a:t>
            </a:r>
            <a:endParaRP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8AF02B71-8991-4516-A01E-F1A9ACD28BDC}" type="slidenum">
              <a:rPr smtClean="0"/>
              <a:pPr/>
              <a:t>‹#›</a:t>
            </a:fld>
            <a:endParaRPr/>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7.wmf"/><Relationship Id="rId5" Type="http://schemas.openxmlformats.org/officeDocument/2006/relationships/image" Target="../media/image18.png"/><Relationship Id="rId6" Type="http://schemas.openxmlformats.org/officeDocument/2006/relationships/image" Target="../media/image19.wmf"/><Relationship Id="rId7" Type="http://schemas.openxmlformats.org/officeDocument/2006/relationships/image" Target="../media/image20.w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hart" Target="../charts/char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Information systems solutions:</a:t>
            </a:r>
            <a:br>
              <a:rPr lang="en-US" dirty="0" smtClean="0"/>
            </a:br>
            <a:r>
              <a:rPr lang="en-US" dirty="0" smtClean="0"/>
              <a:t>web-based </a:t>
            </a:r>
            <a:r>
              <a:rPr lang="en-US" dirty="0" err="1" smtClean="0"/>
              <a:t>crm</a:t>
            </a:r>
            <a:endParaRPr lang="en-US" dirty="0"/>
          </a:p>
        </p:txBody>
      </p:sp>
      <p:sp>
        <p:nvSpPr>
          <p:cNvPr id="3" name="Subtitle 2"/>
          <p:cNvSpPr>
            <a:spLocks noGrp="1"/>
          </p:cNvSpPr>
          <p:nvPr>
            <p:ph type="subTitle" idx="1"/>
          </p:nvPr>
        </p:nvSpPr>
        <p:spPr/>
        <p:txBody>
          <a:bodyPr>
            <a:normAutofit/>
          </a:bodyPr>
          <a:lstStyle/>
          <a:p>
            <a:r>
              <a:rPr lang="en-US" sz="2000" dirty="0" smtClean="0"/>
              <a:t>Erich </a:t>
            </a:r>
            <a:r>
              <a:rPr lang="en-US" sz="2000" dirty="0" err="1" smtClean="0"/>
              <a:t>Yanushka</a:t>
            </a:r>
            <a:r>
              <a:rPr lang="en-US" sz="2000" dirty="0" smtClean="0"/>
              <a:t>, Eli Lennox, Michael </a:t>
            </a:r>
            <a:r>
              <a:rPr lang="en-US" sz="2000" dirty="0" err="1" smtClean="0"/>
              <a:t>Fetick</a:t>
            </a:r>
            <a:r>
              <a:rPr lang="en-US" sz="2000" dirty="0" smtClean="0"/>
              <a:t>, Stephen Hastings</a:t>
            </a: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Rationale for Platform Choices</a:t>
            </a:r>
            <a:endParaRPr lang="en-US" dirty="0"/>
          </a:p>
        </p:txBody>
      </p:sp>
      <p:sp>
        <p:nvSpPr>
          <p:cNvPr id="3" name="Content Placeholder 2"/>
          <p:cNvSpPr>
            <a:spLocks noGrp="1"/>
          </p:cNvSpPr>
          <p:nvPr>
            <p:ph sz="quarter" idx="1"/>
          </p:nvPr>
        </p:nvSpPr>
        <p:spPr/>
        <p:txBody>
          <a:bodyPr/>
          <a:lstStyle/>
          <a:p>
            <a:r>
              <a:rPr lang="en-US" dirty="0" smtClean="0"/>
              <a:t>Open-Source</a:t>
            </a:r>
          </a:p>
          <a:p>
            <a:r>
              <a:rPr lang="en-US" dirty="0" smtClean="0"/>
              <a:t>Utilizes MVC Design Pattern</a:t>
            </a:r>
          </a:p>
          <a:p>
            <a:r>
              <a:rPr lang="en-US" dirty="0" smtClean="0"/>
              <a:t>Robust Documentation</a:t>
            </a:r>
          </a:p>
          <a:p>
            <a:r>
              <a:rPr lang="en-US" dirty="0" smtClean="0"/>
              <a:t>Popularity</a:t>
            </a:r>
          </a:p>
          <a:p>
            <a:r>
              <a:rPr lang="en-US" dirty="0" smtClean="0"/>
              <a:t>Accessible on any Modern Browser</a:t>
            </a:r>
          </a:p>
          <a:p>
            <a:r>
              <a:rPr lang="en-US" dirty="0" smtClean="0"/>
              <a:t>Opportunity to Learn a New Technology Platform</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Cost-Benefit Data</a:t>
            </a:r>
          </a:p>
        </p:txBody>
      </p:sp>
      <p:sp>
        <p:nvSpPr>
          <p:cNvPr id="3" name="Content Placeholder 2"/>
          <p:cNvSpPr>
            <a:spLocks noGrp="1"/>
          </p:cNvSpPr>
          <p:nvPr>
            <p:ph sz="quarter" idx="1"/>
          </p:nvPr>
        </p:nvSpPr>
        <p:spPr>
          <a:xfrm>
            <a:off x="612648" y="1600200"/>
            <a:ext cx="8153400" cy="1752600"/>
          </a:xfrm>
        </p:spPr>
        <p:txBody>
          <a:bodyPr/>
          <a:lstStyle/>
          <a:p>
            <a:r>
              <a:rPr lang="en-US" dirty="0" smtClean="0"/>
              <a:t>Memo: </a:t>
            </a:r>
            <a:r>
              <a:rPr lang="en-US" b="1" i="1" u="sng" dirty="0" smtClean="0">
                <a:latin typeface="Times New Roman" panose="02020603050405020304" pitchFamily="18" charset="0"/>
                <a:cs typeface="Times New Roman" panose="02020603050405020304" pitchFamily="18" charset="0"/>
              </a:rPr>
              <a:t>Cost Summary</a:t>
            </a:r>
            <a:r>
              <a:rPr lang="en-US" dirty="0" smtClean="0"/>
              <a:t>, dated </a:t>
            </a:r>
            <a:r>
              <a:rPr lang="en-US" dirty="0"/>
              <a:t>August </a:t>
            </a:r>
            <a:r>
              <a:rPr lang="en-US" dirty="0" smtClean="0"/>
              <a:t>18</a:t>
            </a:r>
            <a:r>
              <a:rPr lang="en-US" baseline="30000" dirty="0" smtClean="0"/>
              <a:t>th</a:t>
            </a:r>
            <a:endParaRPr lang="en-US" b="1" i="1" u="sng" dirty="0" smtClean="0">
              <a:latin typeface="Times New Roman" panose="02020603050405020304" pitchFamily="18" charset="0"/>
              <a:cs typeface="Times New Roman" panose="02020603050405020304" pitchFamily="18" charset="0"/>
            </a:endParaRPr>
          </a:p>
          <a:p>
            <a:r>
              <a:rPr lang="en-US" dirty="0" smtClean="0"/>
              <a:t>Development Cost</a:t>
            </a:r>
            <a:r>
              <a:rPr lang="en-US" dirty="0"/>
              <a:t> </a:t>
            </a:r>
            <a:r>
              <a:rPr lang="en-US" dirty="0" smtClean="0"/>
              <a:t>	– $  70,000 – two months</a:t>
            </a:r>
          </a:p>
          <a:p>
            <a:r>
              <a:rPr lang="en-US" dirty="0" smtClean="0"/>
              <a:t>Operational Expenses – $265,000</a:t>
            </a:r>
            <a:r>
              <a:rPr lang="en-US" dirty="0"/>
              <a:t> – </a:t>
            </a:r>
            <a:r>
              <a:rPr lang="en-US" dirty="0" smtClean="0"/>
              <a:t>annually</a:t>
            </a:r>
            <a:endParaRPr lang="en-US" dirty="0"/>
          </a:p>
        </p:txBody>
      </p:sp>
      <p:grpSp>
        <p:nvGrpSpPr>
          <p:cNvPr id="164" name="Group 163"/>
          <p:cNvGrpSpPr/>
          <p:nvPr/>
        </p:nvGrpSpPr>
        <p:grpSpPr>
          <a:xfrm>
            <a:off x="464855" y="3114858"/>
            <a:ext cx="8388210" cy="5604785"/>
            <a:chOff x="464855" y="3114858"/>
            <a:chExt cx="8388210" cy="5604785"/>
          </a:xfrm>
        </p:grpSpPr>
        <p:grpSp>
          <p:nvGrpSpPr>
            <p:cNvPr id="163" name="Group 162"/>
            <p:cNvGrpSpPr/>
            <p:nvPr/>
          </p:nvGrpSpPr>
          <p:grpSpPr>
            <a:xfrm>
              <a:off x="464855" y="3114858"/>
              <a:ext cx="8151457" cy="3623270"/>
              <a:chOff x="464855" y="3114858"/>
              <a:chExt cx="8151457" cy="3623270"/>
            </a:xfrm>
          </p:grpSpPr>
          <p:pic>
            <p:nvPicPr>
              <p:cNvPr id="6" name="Picture 5"/>
              <p:cNvPicPr>
                <a:picLocks noChangeAspect="1"/>
              </p:cNvPicPr>
              <p:nvPr/>
            </p:nvPicPr>
            <p:blipFill>
              <a:blip r:embed="rId3">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822272" y="3114858"/>
                <a:ext cx="7529018" cy="300167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5318072" y="4661193"/>
                <a:ext cx="1752600" cy="113941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2955872" y="4350483"/>
                <a:ext cx="1462581" cy="95086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3938175" y="4661193"/>
                <a:ext cx="2461937" cy="1600568"/>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5919833" y="4661193"/>
                <a:ext cx="2696479" cy="17530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464855" y="4564880"/>
                <a:ext cx="3276778" cy="2130317"/>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flipH="1">
                <a:off x="704857" y="4532136"/>
                <a:ext cx="1177944" cy="76373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flipH="1">
                <a:off x="6237882" y="4551407"/>
                <a:ext cx="1061849" cy="721108"/>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flipH="1">
                <a:off x="4074179" y="4553450"/>
                <a:ext cx="1061849" cy="72110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5482375" y="6049946"/>
                <a:ext cx="1059652" cy="688182"/>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flipH="1">
                <a:off x="3154370" y="4230435"/>
                <a:ext cx="695382" cy="472238"/>
              </a:xfrm>
              <a:prstGeom prst="rect">
                <a:avLst/>
              </a:prstGeom>
            </p:spPr>
          </p:pic>
        </p:grpSp>
        <p:pic>
          <p:nvPicPr>
            <p:cNvPr id="15" name="Picture 14"/>
            <p:cNvPicPr>
              <a:picLocks noChangeAspect="1"/>
            </p:cNvPicPr>
            <p:nvPr/>
          </p:nvPicPr>
          <p:blipFill>
            <a:blip r:embed="rId7">
              <a:extLst>
                <a:ext uri="{28A0092B-C50C-407E-A947-70E740481C1C}">
                  <a14:useLocalDpi xmlns:a14="http://schemas.microsoft.com/office/drawing/2010/main" xmlns="" xmlns:p="http://schemas.openxmlformats.org/presentationml/2006/main" xmlns:r="http://schemas.openxmlformats.org/officeDocument/2006/relationships" xmlns:a="http://schemas.openxmlformats.org/drawingml/2006/main" val="0"/>
                </a:ext>
              </a:extLst>
            </a:blip>
            <a:stretch>
              <a:fillRect/>
            </a:stretch>
          </p:blipFill>
          <p:spPr>
            <a:xfrm>
              <a:off x="3251450" y="5268698"/>
              <a:ext cx="5601615" cy="3450945"/>
            </a:xfrm>
            <a:prstGeom prst="rect">
              <a:avLst/>
            </a:prstGeom>
          </p:spPr>
        </p:pic>
      </p:gr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240236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30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4"/>
                                        </p:tgtEl>
                                        <p:attrNameLst>
                                          <p:attrName>style.visibility</p:attrName>
                                        </p:attrNameLst>
                                      </p:cBhvr>
                                      <p:to>
                                        <p:strVal val="visible"/>
                                      </p:to>
                                    </p:set>
                                    <p:animEffect transition="in" filter="fade">
                                      <p:cBhvr>
                                        <p:cTn id="10" dur="3000"/>
                                        <p:tgtEl>
                                          <p:spTgt spid="164"/>
                                        </p:tgtEl>
                                      </p:cBhvr>
                                    </p:animEffect>
                                  </p:childTnLst>
                                </p:cTn>
                              </p:par>
                            </p:childTnLst>
                          </p:cTn>
                        </p:par>
                        <p:par>
                          <p:cTn id="11" fill="hold">
                            <p:stCondLst>
                              <p:cond delay="3000"/>
                            </p:stCondLst>
                            <p:childTnLst>
                              <p:par>
                                <p:cTn id="12" presetID="10"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5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Development Costs (Two Months)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4" name="table"/>
          <p:cNvPicPr>
            <a:picLocks noChangeAspect="1"/>
          </p:cNvPicPr>
          <p:nvPr/>
        </p:nvPicPr>
        <p:blipFill>
          <a:blip r:embed="rId3"/>
          <a:stretch>
            <a:fillRect/>
          </a:stretch>
        </p:blipFill>
        <p:spPr>
          <a:xfrm>
            <a:off x="387096" y="2286000"/>
            <a:ext cx="8378952" cy="3352800"/>
          </a:xfrm>
          <a:prstGeom prst="rect">
            <a:avLst/>
          </a:prstGeom>
        </p:spPr>
      </p:pic>
      <p:pic>
        <p:nvPicPr>
          <p:cNvPr id="5" name="Picture 4"/>
          <p:cNvPicPr>
            <a:picLocks noChangeAspect="1"/>
          </p:cNvPicPr>
          <p:nvPr/>
        </p:nvPicPr>
        <p:blipFill>
          <a:blip r:embed="rId4"/>
          <a:stretch>
            <a:fillRect/>
          </a:stretch>
        </p:blipFill>
        <p:spPr>
          <a:xfrm>
            <a:off x="7775448" y="2743200"/>
            <a:ext cx="990600" cy="99774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Operational Expenses (Annually)</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4" name="table"/>
          <p:cNvPicPr>
            <a:picLocks noChangeAspect="1"/>
          </p:cNvPicPr>
          <p:nvPr/>
        </p:nvPicPr>
        <p:blipFill>
          <a:blip r:embed="rId3"/>
          <a:stretch>
            <a:fillRect/>
          </a:stretch>
        </p:blipFill>
        <p:spPr>
          <a:xfrm>
            <a:off x="463296" y="2057400"/>
            <a:ext cx="8302752" cy="3654552"/>
          </a:xfrm>
          <a:prstGeom prst="rect">
            <a:avLst/>
          </a:prstGeom>
        </p:spPr>
      </p:pic>
      <p:pic>
        <p:nvPicPr>
          <p:cNvPr id="6" name="Picture 5"/>
          <p:cNvPicPr>
            <a:picLocks noChangeAspect="1"/>
          </p:cNvPicPr>
          <p:nvPr/>
        </p:nvPicPr>
        <p:blipFill>
          <a:blip r:embed="rId4"/>
          <a:stretch>
            <a:fillRect/>
          </a:stretch>
        </p:blipFill>
        <p:spPr>
          <a:xfrm>
            <a:off x="7775448" y="2597937"/>
            <a:ext cx="990600" cy="99774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Estimates</a:t>
            </a:r>
          </a:p>
        </p:txBody>
      </p:sp>
      <p:graphicFrame>
        <p:nvGraphicFramePr>
          <p:cNvPr id="4" name="Table 3"/>
          <p:cNvGraphicFramePr>
            <a:graphicFrameLocks noGrp="1"/>
          </p:cNvGraphicFramePr>
          <p:nvPr>
            <p:extLst>
              <p:ext uri="{D42A27DB-BD31-4B8C-83A1-F6EECF244321}">
                <p14:modId xmlns:p14="http://schemas.microsoft.com/office/powerpoint/2010/main" xmlns="" xmlns:p="http://schemas.openxmlformats.org/presentationml/2006/main" xmlns:r="http://schemas.openxmlformats.org/officeDocument/2006/relationships" xmlns:a="http://schemas.openxmlformats.org/drawingml/2006/main" val="1986887920"/>
              </p:ext>
            </p:extLst>
          </p:nvPr>
        </p:nvGraphicFramePr>
        <p:xfrm>
          <a:off x="457200" y="1828800"/>
          <a:ext cx="8153399" cy="3088640"/>
        </p:xfrm>
        <a:graphic>
          <a:graphicData uri="http://schemas.openxmlformats.org/drawingml/2006/table">
            <a:tbl>
              <a:tblPr firstRow="1" firstCol="1" bandRow="1">
                <a:tableStyleId>{5C22544A-7EE6-4342-B048-85BDC9FD1C3A}</a:tableStyleId>
              </a:tblPr>
              <a:tblGrid>
                <a:gridCol w="1072743"/>
                <a:gridCol w="1332829"/>
                <a:gridCol w="1504987"/>
                <a:gridCol w="1332829"/>
                <a:gridCol w="1416131"/>
                <a:gridCol w="1493880"/>
              </a:tblGrid>
              <a:tr h="497840">
                <a:tc gridSpan="6">
                  <a:txBody>
                    <a:bodyPr/>
                    <a:lstStyle/>
                    <a:p>
                      <a:pPr marL="0" marR="0" algn="ctr">
                        <a:spcBef>
                          <a:spcPts val="600"/>
                        </a:spcBef>
                        <a:spcAft>
                          <a:spcPts val="600"/>
                        </a:spcAft>
                      </a:pPr>
                      <a:r>
                        <a:rPr lang="en-US" sz="1400" spc="20" dirty="0">
                          <a:effectLst/>
                        </a:rPr>
                        <a:t>Revenue Estimates</a:t>
                      </a:r>
                      <a:r>
                        <a:rPr lang="en-US" sz="1400" spc="20" baseline="30000" dirty="0">
                          <a:effectLst/>
                        </a:rPr>
                        <a:t>1</a:t>
                      </a:r>
                      <a:r>
                        <a:rPr lang="en-US" sz="1400" spc="20" dirty="0">
                          <a:effectLst/>
                        </a:rPr>
                        <a:t> </a:t>
                      </a:r>
                      <a:r>
                        <a:rPr lang="en-US" sz="1200" spc="50" dirty="0">
                          <a:effectLst/>
                        </a:rPr>
                        <a:t>( Assume: Average Two-Month Projects )</a:t>
                      </a:r>
                      <a:endParaRPr lang="en-US" sz="1200" dirty="0">
                        <a:effectLst/>
                        <a:latin typeface="Times New Roman" panose="02020603050405020304" pitchFamily="18" charset="0"/>
                        <a:ea typeface="Times New Roman" panose="02020603050405020304" pitchFamily="18" charset="0"/>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873760">
                <a:tc>
                  <a:txBody>
                    <a:bodyPr/>
                    <a:lstStyle/>
                    <a:p>
                      <a:pPr marL="0" marR="0" algn="ctr">
                        <a:spcBef>
                          <a:spcPts val="600"/>
                        </a:spcBef>
                        <a:spcAft>
                          <a:spcPts val="600"/>
                        </a:spcAft>
                      </a:pPr>
                      <a:r>
                        <a:rPr lang="en-US" sz="1200" spc="20">
                          <a:effectLst/>
                        </a:rPr>
                        <a:t>Projected Data</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System </a:t>
                      </a:r>
                      <a:r>
                        <a:rPr lang="en-US" sz="1200" u="sng" spc="20">
                          <a:effectLst/>
                        </a:rPr>
                        <a:t>Requests</a:t>
                      </a:r>
                      <a:r>
                        <a:rPr lang="en-US" sz="1200" spc="20" baseline="30000">
                          <a:effectLst/>
                        </a:rPr>
                        <a:t>2</a:t>
                      </a:r>
                      <a:endParaRPr lang="en-US" sz="1200">
                        <a:effectLst/>
                      </a:endParaRPr>
                    </a:p>
                    <a:p>
                      <a:pPr marL="0" marR="0" algn="ctr">
                        <a:spcBef>
                          <a:spcPts val="600"/>
                        </a:spcBef>
                        <a:spcAft>
                          <a:spcPts val="600"/>
                        </a:spcAft>
                      </a:pPr>
                      <a:r>
                        <a:rPr lang="en-US" sz="1200" spc="20">
                          <a:effectLst/>
                        </a:rPr>
                        <a:t>per Month</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Project Proposals </a:t>
                      </a:r>
                      <a:br>
                        <a:rPr lang="en-US" sz="1200" spc="20">
                          <a:effectLst/>
                        </a:rPr>
                      </a:br>
                      <a:r>
                        <a:rPr lang="en-US" sz="1200" u="sng" spc="20">
                          <a:effectLst/>
                        </a:rPr>
                        <a:t>Not Finished</a:t>
                      </a:r>
                      <a:r>
                        <a:rPr lang="en-US" sz="1200" spc="20">
                          <a:effectLst/>
                        </a:rPr>
                        <a:t> </a:t>
                      </a:r>
                      <a:endParaRPr lang="en-US" sz="1200">
                        <a:effectLst/>
                      </a:endParaRPr>
                    </a:p>
                    <a:p>
                      <a:pPr marL="0" marR="0" algn="ctr">
                        <a:spcBef>
                          <a:spcPts val="600"/>
                        </a:spcBef>
                        <a:spcAft>
                          <a:spcPts val="600"/>
                        </a:spcAft>
                      </a:pPr>
                      <a:r>
                        <a:rPr lang="en-US" sz="1200" spc="20">
                          <a:effectLst/>
                        </a:rPr>
                        <a:t>On-time</a:t>
                      </a:r>
                      <a:r>
                        <a:rPr lang="en-US" sz="1200" spc="20" baseline="3000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Project Proposals </a:t>
                      </a:r>
                      <a:r>
                        <a:rPr lang="en-US" sz="1200" u="sng" spc="20">
                          <a:effectLst/>
                        </a:rPr>
                        <a:t>Finished</a:t>
                      </a:r>
                      <a:r>
                        <a:rPr lang="en-US" sz="1200" spc="20">
                          <a:effectLst/>
                        </a:rPr>
                        <a:t> </a:t>
                      </a:r>
                      <a:endParaRPr lang="en-US" sz="1200">
                        <a:effectLst/>
                      </a:endParaRPr>
                    </a:p>
                    <a:p>
                      <a:pPr marL="0" marR="0" algn="ctr">
                        <a:spcBef>
                          <a:spcPts val="600"/>
                        </a:spcBef>
                        <a:spcAft>
                          <a:spcPts val="600"/>
                        </a:spcAft>
                      </a:pPr>
                      <a:r>
                        <a:rPr lang="en-US" sz="1200" spc="20">
                          <a:effectLst/>
                        </a:rPr>
                        <a:t>On-time</a:t>
                      </a:r>
                      <a:r>
                        <a:rPr lang="en-US" sz="1200" spc="20" baseline="30000">
                          <a:effectLst/>
                        </a:rPr>
                        <a:t>4,6</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u="sng" spc="20">
                          <a:effectLst/>
                        </a:rPr>
                        <a:t>Average Fee </a:t>
                      </a:r>
                      <a:endParaRPr lang="en-US" sz="1200">
                        <a:effectLst/>
                      </a:endParaRPr>
                    </a:p>
                    <a:p>
                      <a:pPr marL="0" marR="0" algn="ctr">
                        <a:spcBef>
                          <a:spcPts val="600"/>
                        </a:spcBef>
                        <a:spcAft>
                          <a:spcPts val="600"/>
                        </a:spcAft>
                      </a:pPr>
                      <a:r>
                        <a:rPr lang="en-US" sz="1200" spc="20">
                          <a:effectLst/>
                        </a:rPr>
                        <a:t>Two-Month Project $2K</a:t>
                      </a:r>
                      <a:r>
                        <a:rPr lang="en-US" sz="1200" spc="20" baseline="300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dirty="0">
                          <a:effectLst/>
                        </a:rPr>
                        <a:t>Projected Revenue</a:t>
                      </a:r>
                      <a:endParaRPr lang="en-US" sz="1200" dirty="0">
                        <a:effectLst/>
                      </a:endParaRPr>
                    </a:p>
                    <a:p>
                      <a:pPr marL="0" marR="0" algn="ctr">
                        <a:spcBef>
                          <a:spcPts val="600"/>
                        </a:spcBef>
                        <a:spcAft>
                          <a:spcPts val="600"/>
                        </a:spcAft>
                      </a:pPr>
                      <a:r>
                        <a:rPr lang="en-US" sz="1200" spc="20" dirty="0">
                          <a:effectLst/>
                        </a:rPr>
                        <a:t>(12-months)</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r h="426720">
                <a:tc>
                  <a:txBody>
                    <a:bodyPr/>
                    <a:lstStyle/>
                    <a:p>
                      <a:pPr marL="0" marR="0" algn="r">
                        <a:spcBef>
                          <a:spcPts val="600"/>
                        </a:spcBef>
                        <a:spcAft>
                          <a:spcPts val="600"/>
                        </a:spcAft>
                      </a:pPr>
                      <a:r>
                        <a:rPr lang="en-US" sz="1200" spc="20">
                          <a:effectLst/>
                        </a:rPr>
                        <a:t>Year 1</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 (25%)</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$6,000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$72,000</a:t>
                      </a:r>
                      <a:endParaRPr lang="en-US" sz="1200">
                        <a:effectLst/>
                        <a:latin typeface="Times New Roman" panose="02020603050405020304" pitchFamily="18" charset="0"/>
                        <a:ea typeface="Times New Roman" panose="02020603050405020304" pitchFamily="18" charset="0"/>
                      </a:endParaRPr>
                    </a:p>
                  </a:txBody>
                  <a:tcPr marL="68580" marR="68580" marT="0" marB="0"/>
                </a:tc>
              </a:tr>
              <a:tr h="426720">
                <a:tc>
                  <a:txBody>
                    <a:bodyPr/>
                    <a:lstStyle/>
                    <a:p>
                      <a:pPr marL="0" marR="0" algn="r">
                        <a:spcBef>
                          <a:spcPts val="600"/>
                        </a:spcBef>
                        <a:spcAft>
                          <a:spcPts val="600"/>
                        </a:spcAft>
                      </a:pPr>
                      <a:r>
                        <a:rPr lang="en-US" sz="1200" spc="20">
                          <a:effectLst/>
                        </a:rPr>
                        <a:t>Year 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12</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2 (13%)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$20,000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$240,000</a:t>
                      </a:r>
                      <a:endParaRPr lang="en-US" sz="1200">
                        <a:effectLst/>
                        <a:latin typeface="Times New Roman" panose="02020603050405020304" pitchFamily="18" charset="0"/>
                        <a:ea typeface="Times New Roman" panose="02020603050405020304" pitchFamily="18" charset="0"/>
                      </a:endParaRPr>
                    </a:p>
                  </a:txBody>
                  <a:tcPr marL="68580" marR="68580" marT="0" marB="0"/>
                </a:tc>
              </a:tr>
              <a:tr h="426720">
                <a:tc>
                  <a:txBody>
                    <a:bodyPr/>
                    <a:lstStyle/>
                    <a:p>
                      <a:pPr marL="0" marR="0" algn="r">
                        <a:spcBef>
                          <a:spcPts val="600"/>
                        </a:spcBef>
                        <a:spcAft>
                          <a:spcPts val="600"/>
                        </a:spcAft>
                      </a:pPr>
                      <a:r>
                        <a:rPr lang="en-US" sz="1200" spc="20">
                          <a:effectLst/>
                        </a:rPr>
                        <a:t>Year 3</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18</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 (6%)</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17</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$34,000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$408,000</a:t>
                      </a:r>
                      <a:endParaRPr lang="en-US" sz="1200">
                        <a:effectLst/>
                        <a:latin typeface="Times New Roman" panose="02020603050405020304" pitchFamily="18" charset="0"/>
                        <a:ea typeface="Times New Roman" panose="02020603050405020304" pitchFamily="18" charset="0"/>
                      </a:endParaRPr>
                    </a:p>
                  </a:txBody>
                  <a:tcPr marL="68580" marR="68580" marT="0" marB="0"/>
                </a:tc>
              </a:tr>
              <a:tr h="426720">
                <a:tc>
                  <a:txBody>
                    <a:bodyPr/>
                    <a:lstStyle/>
                    <a:p>
                      <a:pPr marL="0" marR="0" algn="r">
                        <a:spcBef>
                          <a:spcPts val="600"/>
                        </a:spcBef>
                        <a:spcAft>
                          <a:spcPts val="600"/>
                        </a:spcAft>
                      </a:pPr>
                      <a:r>
                        <a:rPr lang="en-US" sz="1200" spc="20">
                          <a:effectLst/>
                        </a:rPr>
                        <a:t>Year 4</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20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 (5%)</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19</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a:effectLst/>
                        </a:rPr>
                        <a:t>$38,000</a:t>
                      </a:r>
                      <a:endParaRPr lang="en-US" sz="12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spcBef>
                          <a:spcPts val="600"/>
                        </a:spcBef>
                        <a:spcAft>
                          <a:spcPts val="600"/>
                        </a:spcAft>
                      </a:pPr>
                      <a:r>
                        <a:rPr lang="en-US" sz="1200" spc="20" dirty="0">
                          <a:effectLst/>
                        </a:rPr>
                        <a:t>$456,000</a:t>
                      </a:r>
                      <a:endParaRPr lang="en-US" sz="12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657517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Estimates</a:t>
            </a:r>
          </a:p>
        </p:txBody>
      </p:sp>
      <p:sp>
        <p:nvSpPr>
          <p:cNvPr id="3" name="Content Placeholder 2"/>
          <p:cNvSpPr>
            <a:spLocks noGrp="1"/>
          </p:cNvSpPr>
          <p:nvPr>
            <p:ph sz="quarter" idx="1"/>
          </p:nvPr>
        </p:nvSpPr>
        <p:spPr>
          <a:xfrm>
            <a:off x="612648" y="1600200"/>
            <a:ext cx="8153400" cy="609600"/>
          </a:xfrm>
        </p:spPr>
        <p:txBody>
          <a:bodyPr/>
          <a:lstStyle/>
          <a:p>
            <a:r>
              <a:rPr lang="en-US" dirty="0" smtClean="0"/>
              <a:t>Profitable in 5 years…</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xmlns="" xmlns:p="http://schemas.openxmlformats.org/presentationml/2006/main" xmlns:r="http://schemas.openxmlformats.org/officeDocument/2006/relationships" xmlns:a="http://schemas.openxmlformats.org/drawingml/2006/main" val="372877753"/>
              </p:ext>
            </p:extLst>
          </p:nvPr>
        </p:nvGraphicFramePr>
        <p:xfrm>
          <a:off x="685800" y="2057400"/>
          <a:ext cx="8382000" cy="4648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4631626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Revenue Estimates</a:t>
            </a:r>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xmlns="" xmlns:p="http://schemas.openxmlformats.org/presentationml/2006/main" xmlns:r="http://schemas.openxmlformats.org/officeDocument/2006/relationships" xmlns:a="http://schemas.openxmlformats.org/drawingml/2006/main" val="2156586386"/>
              </p:ext>
            </p:extLst>
          </p:nvPr>
        </p:nvGraphicFramePr>
        <p:xfrm>
          <a:off x="304798" y="2209804"/>
          <a:ext cx="8461250" cy="4267200"/>
        </p:xfrm>
        <a:graphic>
          <a:graphicData uri="http://schemas.openxmlformats.org/drawingml/2006/table">
            <a:tbl>
              <a:tblPr>
                <a:tableStyleId>{5C22544A-7EE6-4342-B048-85BDC9FD1C3A}</a:tableStyleId>
              </a:tblPr>
              <a:tblGrid>
                <a:gridCol w="1295402"/>
                <a:gridCol w="1676400"/>
                <a:gridCol w="1905000"/>
                <a:gridCol w="1676400"/>
                <a:gridCol w="1908048"/>
              </a:tblGrid>
              <a:tr h="378183">
                <a:tc>
                  <a:txBody>
                    <a:bodyPr/>
                    <a:lstStyle/>
                    <a:p>
                      <a:pPr marL="0" marR="0" algn="ctr">
                        <a:spcBef>
                          <a:spcPts val="0"/>
                        </a:spcBef>
                        <a:spcAft>
                          <a:spcPts val="0"/>
                        </a:spcAft>
                      </a:pPr>
                      <a:r>
                        <a:rPr lang="en-US" sz="2800" dirty="0">
                          <a:effectLst/>
                        </a:rPr>
                        <a:t>Year</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u="sng" dirty="0">
                          <a:solidFill>
                            <a:schemeClr val="accent2">
                              <a:lumMod val="75000"/>
                            </a:schemeClr>
                          </a:solidFill>
                          <a:effectLst/>
                        </a:rPr>
                        <a:t>Costs</a:t>
                      </a:r>
                      <a:endParaRPr lang="en-US" sz="2800" u="sng"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a:effectLst/>
                        </a:rPr>
                        <a:t>Cumulative</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u="sng" dirty="0">
                          <a:solidFill>
                            <a:srgbClr val="0070C0"/>
                          </a:solidFill>
                          <a:effectLst/>
                        </a:rPr>
                        <a:t>Benefits</a:t>
                      </a:r>
                      <a:endParaRPr lang="en-US" sz="2800" u="sng" dirty="0">
                        <a:solidFill>
                          <a:srgbClr val="0070C0"/>
                        </a:solidFill>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dirty="0">
                          <a:effectLst/>
                        </a:rPr>
                        <a:t>Cumulative</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78183">
                <a:tc>
                  <a:txBody>
                    <a:bodyPr/>
                    <a:lstStyle/>
                    <a:p>
                      <a:pPr marL="0" marR="0" algn="ctr">
                        <a:spcBef>
                          <a:spcPts val="0"/>
                        </a:spcBef>
                        <a:spcAft>
                          <a:spcPts val="0"/>
                        </a:spcAft>
                      </a:pPr>
                      <a:r>
                        <a:rPr lang="en-US" sz="2800">
                          <a:effectLst/>
                        </a:rPr>
                        <a:t> </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dirty="0">
                          <a:effectLst/>
                        </a:rPr>
                        <a:t>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dirty="0">
                          <a:effectLst/>
                        </a:rPr>
                        <a:t>Costs</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a:effectLst/>
                        </a:rPr>
                        <a:t> </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ctr">
                        <a:spcBef>
                          <a:spcPts val="0"/>
                        </a:spcBef>
                        <a:spcAft>
                          <a:spcPts val="0"/>
                        </a:spcAft>
                      </a:pPr>
                      <a:r>
                        <a:rPr lang="en-US" sz="2800" dirty="0">
                          <a:effectLst/>
                        </a:rPr>
                        <a:t>Benefits</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a:effectLst/>
                        </a:rPr>
                        <a:t>0</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70,000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70,000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dirty="0">
                          <a:effectLst/>
                        </a:rPr>
                        <a:t>1</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335,000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72,000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72,000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a:effectLst/>
                        </a:rPr>
                        <a:t>2</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600,000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240,000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312,000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96236">
                <a:tc>
                  <a:txBody>
                    <a:bodyPr/>
                    <a:lstStyle/>
                    <a:p>
                      <a:pPr marL="0" marR="0" algn="ctr">
                        <a:spcBef>
                          <a:spcPts val="0"/>
                        </a:spcBef>
                        <a:spcAft>
                          <a:spcPts val="0"/>
                        </a:spcAft>
                      </a:pPr>
                      <a:r>
                        <a:rPr lang="en-US" sz="2800" dirty="0">
                          <a:effectLst/>
                        </a:rPr>
                        <a:t>3</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865,000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408,000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720,000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a:effectLst/>
                        </a:rPr>
                        <a:t>4</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1,130,000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456,000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1,176,000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dirty="0">
                          <a:effectLst/>
                        </a:rPr>
                        <a:t>5</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265,000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1,395,000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480,000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1,656,000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53833">
                <a:tc>
                  <a:txBody>
                    <a:bodyPr/>
                    <a:lstStyle/>
                    <a:p>
                      <a:pPr marL="0" marR="0" algn="ctr">
                        <a:spcBef>
                          <a:spcPts val="0"/>
                        </a:spcBef>
                        <a:spcAft>
                          <a:spcPts val="0"/>
                        </a:spcAft>
                      </a:pPr>
                      <a:r>
                        <a:rPr lang="en-US" sz="2800" dirty="0">
                          <a:effectLst/>
                        </a:rPr>
                        <a:t>6</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u="sng" dirty="0" smtClean="0">
                          <a:effectLst/>
                        </a:rPr>
                        <a:t>265,000 </a:t>
                      </a:r>
                      <a:endParaRPr lang="en-US" sz="2800" u="sng"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1,660,000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u="sng" dirty="0" smtClean="0">
                          <a:effectLst/>
                        </a:rPr>
                        <a:t>504,000 </a:t>
                      </a:r>
                      <a:endParaRPr lang="en-US" sz="2800" u="sng"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effectLst/>
                        </a:rPr>
                        <a:t>2,160,000 </a:t>
                      </a:r>
                      <a:endParaRPr lang="en-US" sz="2800" dirty="0">
                        <a:effectLst/>
                        <a:latin typeface="Times New Roman" panose="02020603050405020304" pitchFamily="18" charset="0"/>
                        <a:ea typeface="Times New Roman" panose="02020603050405020304" pitchFamily="18" charset="0"/>
                      </a:endParaRPr>
                    </a:p>
                  </a:txBody>
                  <a:tcPr marL="7540" marR="7540" marT="0" marB="0"/>
                </a:tc>
              </a:tr>
              <a:tr h="378183">
                <a:tc>
                  <a:txBody>
                    <a:bodyPr/>
                    <a:lstStyle/>
                    <a:p>
                      <a:pPr marL="0" marR="0" algn="ctr">
                        <a:spcBef>
                          <a:spcPts val="0"/>
                        </a:spcBef>
                        <a:spcAft>
                          <a:spcPts val="0"/>
                        </a:spcAft>
                      </a:pPr>
                      <a:r>
                        <a:rPr lang="en-US" sz="2800">
                          <a:effectLst/>
                        </a:rPr>
                        <a:t>Total</a:t>
                      </a:r>
                      <a:endParaRPr lang="en-US" sz="280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solidFill>
                            <a:schemeClr val="accent2">
                              <a:lumMod val="75000"/>
                            </a:schemeClr>
                          </a:solidFill>
                          <a:effectLst/>
                        </a:rPr>
                        <a:t>1,660,000 </a:t>
                      </a:r>
                      <a:endParaRPr lang="en-US" sz="2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r>
                        <a:rPr lang="en-US" sz="2800" dirty="0" smtClean="0">
                          <a:solidFill>
                            <a:srgbClr val="0070C0"/>
                          </a:solidFill>
                          <a:effectLst/>
                        </a:rPr>
                        <a:t>2,160,000 </a:t>
                      </a:r>
                      <a:endParaRPr lang="en-US" sz="2800" dirty="0">
                        <a:solidFill>
                          <a:srgbClr val="0070C0"/>
                        </a:solidFill>
                        <a:effectLst/>
                        <a:latin typeface="Times New Roman" panose="02020603050405020304" pitchFamily="18" charset="0"/>
                        <a:ea typeface="Times New Roman" panose="02020603050405020304" pitchFamily="18" charset="0"/>
                      </a:endParaRPr>
                    </a:p>
                  </a:txBody>
                  <a:tcPr marL="7540" marR="7540" marT="0" marB="0"/>
                </a:tc>
                <a:tc>
                  <a:txBody>
                    <a:bodyPr/>
                    <a:lstStyle/>
                    <a:p>
                      <a:pPr marL="0" marR="0" algn="r">
                        <a:spcBef>
                          <a:spcPts val="0"/>
                        </a:spcBef>
                        <a:spcAft>
                          <a:spcPts val="0"/>
                        </a:spcAft>
                      </a:pPr>
                      <a:endParaRPr lang="en-US" sz="2800" dirty="0">
                        <a:effectLst/>
                        <a:latin typeface="Times New Roman" panose="02020603050405020304" pitchFamily="18" charset="0"/>
                        <a:ea typeface="Times New Roman" panose="02020603050405020304" pitchFamily="18" charset="0"/>
                      </a:endParaRPr>
                    </a:p>
                  </a:txBody>
                  <a:tcPr marL="7540" marR="7540" marT="0" marB="0"/>
                </a:tc>
              </a:tr>
            </a:tbl>
          </a:graphicData>
        </a:graphic>
      </p:graphicFrame>
      <p:sp>
        <p:nvSpPr>
          <p:cNvPr id="6" name="Content Placeholder 2"/>
          <p:cNvSpPr txBox="1">
            <a:spLocks/>
          </p:cNvSpPr>
          <p:nvPr/>
        </p:nvSpPr>
        <p:spPr>
          <a:xfrm>
            <a:off x="612648" y="1600200"/>
            <a:ext cx="8153400" cy="609600"/>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defTabSz="914400"/>
            <a:r>
              <a:rPr lang="en-US" dirty="0" smtClean="0"/>
              <a:t>Return On Investment: </a:t>
            </a:r>
            <a:r>
              <a:rPr lang="en-US" b="1" dirty="0" smtClean="0">
                <a:solidFill>
                  <a:srgbClr val="00B050"/>
                </a:solidFill>
              </a:rPr>
              <a:t>30.1 %</a:t>
            </a:r>
            <a:endParaRPr lang="en-US" b="1" dirty="0">
              <a:solidFill>
                <a:srgbClr val="00B050"/>
              </a:solidFill>
            </a:endParaRPr>
          </a:p>
        </p:txBody>
      </p:sp>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709617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Valuation Estimates</a:t>
            </a:r>
            <a:endParaRPr lang="en-US" dirty="0"/>
          </a:p>
        </p:txBody>
      </p:sp>
      <p:sp>
        <p:nvSpPr>
          <p:cNvPr id="3" name="Content Placeholder 2"/>
          <p:cNvSpPr>
            <a:spLocks noGrp="1"/>
          </p:cNvSpPr>
          <p:nvPr>
            <p:ph sz="quarter" idx="1"/>
          </p:nvPr>
        </p:nvSpPr>
        <p:spPr>
          <a:xfrm>
            <a:off x="612648" y="1600200"/>
            <a:ext cx="8153400" cy="609600"/>
          </a:xfrm>
        </p:spPr>
        <p:txBody>
          <a:bodyPr/>
          <a:lstStyle/>
          <a:p>
            <a:r>
              <a:rPr lang="en-US" dirty="0"/>
              <a:t>Net Present Value</a:t>
            </a:r>
            <a:r>
              <a:rPr lang="en-US" dirty="0" smtClean="0"/>
              <a:t>: </a:t>
            </a:r>
            <a:r>
              <a:rPr lang="en-US" b="1" dirty="0" smtClean="0">
                <a:solidFill>
                  <a:srgbClr val="00B050"/>
                </a:solidFill>
              </a:rPr>
              <a:t>$105,275</a:t>
            </a:r>
            <a:endParaRPr lang="en-US" dirty="0">
              <a:solidFill>
                <a:srgbClr val="00B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xmlns="" xmlns:p="http://schemas.openxmlformats.org/presentationml/2006/main" xmlns:r="http://schemas.openxmlformats.org/officeDocument/2006/relationships" xmlns:a="http://schemas.openxmlformats.org/drawingml/2006/main" val="2581108708"/>
              </p:ext>
            </p:extLst>
          </p:nvPr>
        </p:nvGraphicFramePr>
        <p:xfrm>
          <a:off x="624078" y="2362200"/>
          <a:ext cx="7757922" cy="3507740"/>
        </p:xfrm>
        <a:graphic>
          <a:graphicData uri="http://schemas.openxmlformats.org/drawingml/2006/table">
            <a:tbl>
              <a:tblPr>
                <a:tableStyleId>{5C22544A-7EE6-4342-B048-85BDC9FD1C3A}</a:tableStyleId>
              </a:tblPr>
              <a:tblGrid>
                <a:gridCol w="914400"/>
                <a:gridCol w="762000"/>
                <a:gridCol w="990600"/>
                <a:gridCol w="990600"/>
                <a:gridCol w="1066800"/>
                <a:gridCol w="914400"/>
                <a:gridCol w="990600"/>
                <a:gridCol w="1128522"/>
              </a:tblGrid>
              <a:tr h="400050">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a:effectLst/>
                        </a:rPr>
                        <a:t>Year 0</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a:effectLst/>
                        </a:rPr>
                        <a:t>Year 1</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a:effectLst/>
                        </a:rPr>
                        <a:t>Year 2</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dirty="0">
                          <a:effectLst/>
                        </a:rPr>
                        <a:t>Year 3</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a:effectLst/>
                        </a:rPr>
                        <a:t>Year 4</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a:effectLst/>
                        </a:rPr>
                        <a:t>Year 5</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ctr">
                        <a:spcBef>
                          <a:spcPts val="0"/>
                        </a:spcBef>
                        <a:spcAft>
                          <a:spcPts val="0"/>
                        </a:spcAft>
                      </a:pPr>
                      <a:r>
                        <a:rPr lang="en-US" sz="1800" dirty="0">
                          <a:effectLst/>
                        </a:rPr>
                        <a:t>Total</a:t>
                      </a: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a:effectLst/>
                        </a:rPr>
                        <a:t>Benefits</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1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72,000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240,000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408,000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456,000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480,000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a:effectLst/>
                        </a:rPr>
                        <a:t>Factor</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1.000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0.909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0.826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0.751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0.683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0.621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dirty="0">
                          <a:solidFill>
                            <a:srgbClr val="0070C0"/>
                          </a:solidFill>
                          <a:effectLst/>
                        </a:rPr>
                        <a:t>PV of Benefits</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1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65,448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198,240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306,408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311,448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rgbClr val="0070C0"/>
                          </a:solidFill>
                          <a:effectLst/>
                        </a:rPr>
                        <a:t>298,080 </a:t>
                      </a:r>
                      <a:endParaRPr lang="en-US" sz="1800"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b="1" dirty="0" smtClean="0">
                          <a:solidFill>
                            <a:srgbClr val="0070C0"/>
                          </a:solidFill>
                          <a:effectLst/>
                        </a:rPr>
                        <a:t>1,179,625 </a:t>
                      </a:r>
                      <a:endParaRPr lang="en-US" sz="1800" b="1" dirty="0">
                        <a:solidFill>
                          <a:srgbClr val="0070C0"/>
                        </a:solidFill>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lgn="r">
                        <a:spcBef>
                          <a:spcPts val="0"/>
                        </a:spcBef>
                        <a:spcAft>
                          <a:spcPts val="0"/>
                        </a:spcAft>
                      </a:pPr>
                      <a:r>
                        <a:rPr lang="en-US" sz="1800">
                          <a:effectLst/>
                        </a:rPr>
                        <a:t> </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a:effectLst/>
                        </a:rPr>
                        <a:t>Costs</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70,000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265,000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265,000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265,000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265,000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265,000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a:effectLst/>
                        </a:rPr>
                        <a:t>Factor</a:t>
                      </a:r>
                      <a:endParaRPr lang="en-US" sz="180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1.000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0.909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0.826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0.751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0.683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effectLst/>
                        </a:rPr>
                        <a:t>0.621 </a:t>
                      </a:r>
                      <a:endParaRPr lang="en-US" sz="1800" dirty="0">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endParaRPr>
                    </a:p>
                  </a:txBody>
                  <a:tcPr marL="19050" marR="19050" marT="0" marB="0"/>
                </a:tc>
              </a:tr>
              <a:tr h="400050">
                <a:tc>
                  <a:txBody>
                    <a:bodyPr/>
                    <a:lstStyle/>
                    <a:p>
                      <a:pPr marL="0" marR="0">
                        <a:spcBef>
                          <a:spcPts val="0"/>
                        </a:spcBef>
                        <a:spcAft>
                          <a:spcPts val="0"/>
                        </a:spcAft>
                      </a:pPr>
                      <a:r>
                        <a:rPr lang="en-US" sz="1800" dirty="0">
                          <a:solidFill>
                            <a:schemeClr val="accent2">
                              <a:lumMod val="75000"/>
                            </a:schemeClr>
                          </a:solidFill>
                          <a:effectLst/>
                        </a:rPr>
                        <a:t>PV of Costs</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70,000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240,885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218,890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199,015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180,995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dirty="0" smtClean="0">
                          <a:solidFill>
                            <a:schemeClr val="accent2">
                              <a:lumMod val="75000"/>
                            </a:schemeClr>
                          </a:solidFill>
                          <a:effectLst/>
                        </a:rPr>
                        <a:t>164,565 </a:t>
                      </a:r>
                      <a:endParaRPr lang="en-US" sz="1800"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c>
                  <a:txBody>
                    <a:bodyPr/>
                    <a:lstStyle/>
                    <a:p>
                      <a:pPr marL="0" marR="0" algn="r">
                        <a:spcBef>
                          <a:spcPts val="0"/>
                        </a:spcBef>
                        <a:spcAft>
                          <a:spcPts val="0"/>
                        </a:spcAft>
                      </a:pPr>
                      <a:r>
                        <a:rPr lang="en-US" sz="1800" b="1" dirty="0" smtClean="0">
                          <a:solidFill>
                            <a:schemeClr val="accent2">
                              <a:lumMod val="75000"/>
                            </a:schemeClr>
                          </a:solidFill>
                          <a:effectLst/>
                        </a:rPr>
                        <a:t>1,074,350 </a:t>
                      </a:r>
                      <a:endParaRPr lang="en-US" sz="1800" b="1" dirty="0">
                        <a:solidFill>
                          <a:schemeClr val="accent2">
                            <a:lumMod val="75000"/>
                          </a:schemeClr>
                        </a:solidFill>
                        <a:effectLst/>
                        <a:latin typeface="Times New Roman" panose="02020603050405020304" pitchFamily="18" charset="0"/>
                        <a:ea typeface="Times New Roman" panose="02020603050405020304" pitchFamily="18" charset="0"/>
                      </a:endParaRPr>
                    </a:p>
                  </a:txBody>
                  <a:tcPr marL="19050" marR="19050" marT="0" marB="0"/>
                </a:tc>
              </a:tr>
            </a:tbl>
          </a:graphicData>
        </a:graphic>
      </p:graphicFrame>
    </p:spTree>
    <p:extLst>
      <p:ext uri="{BB962C8B-B14F-4D97-AF65-F5344CB8AC3E}">
        <p14:creationId xmlns:p14="http://schemas.microsoft.com/office/powerpoint/2010/main" xmlns="" xmlns:p="http://schemas.openxmlformats.org/presentationml/2006/main" xmlns:r="http://schemas.openxmlformats.org/officeDocument/2006/relationships" xmlns:a="http://schemas.openxmlformats.org/drawingml/2006/main" val="39370616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a:t>
            </a:r>
            <a:endParaRPr lang="en-US" dirty="0"/>
          </a:p>
        </p:txBody>
      </p:sp>
      <p:pic>
        <p:nvPicPr>
          <p:cNvPr id="4" name="Content Placeholder 3" descr="ISS Database.png"/>
          <p:cNvPicPr>
            <a:picLocks noGrp="1" noChangeAspect="1"/>
          </p:cNvPicPr>
          <p:nvPr>
            <p:ph sz="quarter" idx="1"/>
          </p:nvPr>
        </p:nvPicPr>
        <p:blipFill>
          <a:blip r:embed="rId3"/>
          <a:stretch>
            <a:fillRect/>
          </a:stretch>
        </p:blipFill>
        <p:spPr>
          <a:xfrm>
            <a:off x="1238644" y="1600200"/>
            <a:ext cx="6901661" cy="4495800"/>
          </a:xfr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Context Diagram</a:t>
            </a:r>
            <a:endParaRPr lang="en-US" dirty="0"/>
          </a:p>
        </p:txBody>
      </p:sp>
      <p:pic>
        <p:nvPicPr>
          <p:cNvPr id="1026" name="Picture 2"/>
          <p:cNvPicPr>
            <a:picLocks noGrp="1" noChangeAspect="1" noChangeArrowheads="1"/>
          </p:cNvPicPr>
          <p:nvPr>
            <p:ph sz="quarter" idx="1"/>
          </p:nvPr>
        </p:nvPicPr>
        <p:blipFill>
          <a:blip r:embed="rId2"/>
          <a:srcRect/>
          <a:stretch>
            <a:fillRect/>
          </a:stretch>
        </p:blipFill>
        <p:spPr bwMode="auto">
          <a:xfrm>
            <a:off x="1295400" y="1905000"/>
            <a:ext cx="6462839" cy="420536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&amp; Responsibilities</a:t>
            </a:r>
            <a:endParaRPr lang="en-US" dirty="0"/>
          </a:p>
        </p:txBody>
      </p:sp>
      <p:sp>
        <p:nvSpPr>
          <p:cNvPr id="3" name="Content Placeholder 2"/>
          <p:cNvSpPr>
            <a:spLocks noGrp="1"/>
          </p:cNvSpPr>
          <p:nvPr>
            <p:ph sz="quarter" idx="1"/>
          </p:nvPr>
        </p:nvSpPr>
        <p:spPr>
          <a:xfrm>
            <a:off x="612648" y="1600200"/>
            <a:ext cx="8153400" cy="4953000"/>
          </a:xfrm>
        </p:spPr>
        <p:txBody>
          <a:bodyPr>
            <a:normAutofit fontScale="85000" lnSpcReduction="20000"/>
          </a:bodyPr>
          <a:lstStyle/>
          <a:p>
            <a:r>
              <a:rPr lang="en-US" dirty="0" smtClean="0"/>
              <a:t>Erich </a:t>
            </a:r>
            <a:r>
              <a:rPr lang="en-US" dirty="0" err="1" smtClean="0"/>
              <a:t>Yanushka</a:t>
            </a:r>
            <a:r>
              <a:rPr lang="en-US" dirty="0" smtClean="0"/>
              <a:t> – Project Manager</a:t>
            </a:r>
          </a:p>
          <a:p>
            <a:pPr lvl="1"/>
            <a:r>
              <a:rPr lang="en-US" dirty="0" smtClean="0"/>
              <a:t>Back-End Development</a:t>
            </a:r>
          </a:p>
          <a:p>
            <a:pPr lvl="1"/>
            <a:r>
              <a:rPr lang="en-US" dirty="0" smtClean="0"/>
              <a:t>Business Rule &amp; Systems Logic Development</a:t>
            </a:r>
          </a:p>
          <a:p>
            <a:r>
              <a:rPr lang="en-US" dirty="0" smtClean="0"/>
              <a:t>Eli Lennox – Project Facilitator</a:t>
            </a:r>
          </a:p>
          <a:p>
            <a:pPr lvl="1"/>
            <a:r>
              <a:rPr lang="en-US" dirty="0" smtClean="0"/>
              <a:t>Database </a:t>
            </a:r>
            <a:r>
              <a:rPr lang="en-US" smtClean="0"/>
              <a:t>&amp; Front-End Development</a:t>
            </a:r>
            <a:endParaRPr lang="en-US" dirty="0" smtClean="0"/>
          </a:p>
          <a:p>
            <a:pPr lvl="1"/>
            <a:r>
              <a:rPr lang="en-US" dirty="0" smtClean="0"/>
              <a:t>UI/UX Design</a:t>
            </a:r>
          </a:p>
          <a:p>
            <a:r>
              <a:rPr lang="en-US" dirty="0" smtClean="0"/>
              <a:t>Mike </a:t>
            </a:r>
            <a:r>
              <a:rPr lang="en-US" dirty="0" err="1" smtClean="0"/>
              <a:t>Fetick</a:t>
            </a:r>
            <a:r>
              <a:rPr lang="en-US" dirty="0" smtClean="0"/>
              <a:t> – Project Coordinator</a:t>
            </a:r>
          </a:p>
          <a:p>
            <a:pPr lvl="1"/>
            <a:r>
              <a:rPr lang="en-US" dirty="0" smtClean="0"/>
              <a:t>Back-End Development</a:t>
            </a:r>
          </a:p>
          <a:p>
            <a:pPr lvl="1"/>
            <a:r>
              <a:rPr lang="en-US" dirty="0" smtClean="0"/>
              <a:t>Systems Testing</a:t>
            </a:r>
          </a:p>
          <a:p>
            <a:r>
              <a:rPr lang="en-US" dirty="0" smtClean="0"/>
              <a:t>Stephen Hastings – End User Training &amp; Security Coordinator</a:t>
            </a:r>
          </a:p>
          <a:p>
            <a:pPr lvl="1"/>
            <a:r>
              <a:rPr lang="en-US" dirty="0" smtClean="0"/>
              <a:t>Training Plan Development</a:t>
            </a:r>
          </a:p>
          <a:p>
            <a:pPr lvl="1"/>
            <a:r>
              <a:rPr lang="en-US" dirty="0" smtClean="0"/>
              <a:t>Systems Architecture</a:t>
            </a:r>
          </a:p>
          <a:p>
            <a:pPr lvl="1">
              <a:buNone/>
            </a:pP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Diagram 0</a:t>
            </a:r>
            <a:endParaRPr lang="en-US" dirty="0"/>
          </a:p>
        </p:txBody>
      </p:sp>
      <p:pic>
        <p:nvPicPr>
          <p:cNvPr id="4098" name="Picture 2"/>
          <p:cNvPicPr>
            <a:picLocks noGrp="1" noChangeAspect="1" noChangeArrowheads="1"/>
          </p:cNvPicPr>
          <p:nvPr>
            <p:ph sz="quarter" idx="1"/>
          </p:nvPr>
        </p:nvPicPr>
        <p:blipFill>
          <a:blip r:embed="rId3"/>
          <a:srcRect/>
          <a:stretch>
            <a:fillRect/>
          </a:stretch>
        </p:blipFill>
        <p:spPr bwMode="auto">
          <a:xfrm>
            <a:off x="2133600" y="1600199"/>
            <a:ext cx="4728969" cy="489175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Diagram 1 Survey</a:t>
            </a:r>
            <a:endParaRPr lang="en-US" dirty="0"/>
          </a:p>
        </p:txBody>
      </p:sp>
      <p:pic>
        <p:nvPicPr>
          <p:cNvPr id="1026" name="Picture 2"/>
          <p:cNvPicPr>
            <a:picLocks noGrp="1" noChangeAspect="1" noChangeArrowheads="1"/>
          </p:cNvPicPr>
          <p:nvPr>
            <p:ph sz="quarter" idx="1"/>
          </p:nvPr>
        </p:nvPicPr>
        <p:blipFill>
          <a:blip r:embed="rId3"/>
          <a:srcRect/>
          <a:stretch>
            <a:fillRect/>
          </a:stretch>
        </p:blipFill>
        <p:spPr bwMode="auto">
          <a:xfrm>
            <a:off x="1905000" y="2362200"/>
            <a:ext cx="5757448" cy="319087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Diagram 2 User Session</a:t>
            </a:r>
            <a:endParaRPr lang="en-US" dirty="0"/>
          </a:p>
        </p:txBody>
      </p:sp>
      <p:pic>
        <p:nvPicPr>
          <p:cNvPr id="2057" name="Picture 9"/>
          <p:cNvPicPr>
            <a:picLocks noGrp="1" noChangeAspect="1" noChangeArrowheads="1"/>
          </p:cNvPicPr>
          <p:nvPr>
            <p:ph sz="quarter" idx="1"/>
          </p:nvPr>
        </p:nvPicPr>
        <p:blipFill>
          <a:blip r:embed="rId3"/>
          <a:srcRect/>
          <a:stretch>
            <a:fillRect/>
          </a:stretch>
        </p:blipFill>
        <p:spPr bwMode="auto">
          <a:xfrm>
            <a:off x="612648" y="3048000"/>
            <a:ext cx="7704596" cy="106203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Diagram 3 CRM</a:t>
            </a:r>
            <a:endParaRPr lang="en-US" dirty="0"/>
          </a:p>
        </p:txBody>
      </p:sp>
      <p:pic>
        <p:nvPicPr>
          <p:cNvPr id="3092" name="Picture 20"/>
          <p:cNvPicPr>
            <a:picLocks noGrp="1" noChangeAspect="1" noChangeArrowheads="1"/>
          </p:cNvPicPr>
          <p:nvPr>
            <p:ph sz="quarter" idx="1"/>
          </p:nvPr>
        </p:nvPicPr>
        <p:blipFill>
          <a:blip r:embed="rId3"/>
          <a:srcRect/>
          <a:stretch>
            <a:fillRect/>
          </a:stretch>
        </p:blipFill>
        <p:spPr bwMode="auto">
          <a:xfrm>
            <a:off x="2531311" y="1600200"/>
            <a:ext cx="4316327" cy="44958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Diagram 4</a:t>
            </a:r>
            <a:br>
              <a:rPr lang="en-US" dirty="0" smtClean="0"/>
            </a:br>
            <a:r>
              <a:rPr lang="en-US" dirty="0" smtClean="0"/>
              <a:t>Generate Customer Deliverable</a:t>
            </a:r>
            <a:endParaRPr lang="en-US" dirty="0"/>
          </a:p>
        </p:txBody>
      </p:sp>
      <p:pic>
        <p:nvPicPr>
          <p:cNvPr id="6147" name="Picture 3"/>
          <p:cNvPicPr>
            <a:picLocks noGrp="1" noChangeAspect="1" noChangeArrowheads="1"/>
          </p:cNvPicPr>
          <p:nvPr>
            <p:ph sz="quarter" idx="1"/>
          </p:nvPr>
        </p:nvPicPr>
        <p:blipFill>
          <a:blip r:embed="rId3"/>
          <a:srcRect/>
          <a:stretch>
            <a:fillRect/>
          </a:stretch>
        </p:blipFill>
        <p:spPr bwMode="auto">
          <a:xfrm>
            <a:off x="611841" y="2529536"/>
            <a:ext cx="8154207" cy="196626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Diagram 5 User Admin</a:t>
            </a:r>
            <a:endParaRPr lang="en-US" dirty="0"/>
          </a:p>
        </p:txBody>
      </p:sp>
      <p:pic>
        <p:nvPicPr>
          <p:cNvPr id="5123" name="Picture 3"/>
          <p:cNvPicPr>
            <a:picLocks noGrp="1" noChangeAspect="1" noChangeArrowheads="1"/>
          </p:cNvPicPr>
          <p:nvPr>
            <p:ph sz="quarter" idx="1"/>
          </p:nvPr>
        </p:nvPicPr>
        <p:blipFill>
          <a:blip r:embed="rId3"/>
          <a:srcRect/>
          <a:stretch>
            <a:fillRect/>
          </a:stretch>
        </p:blipFill>
        <p:spPr bwMode="auto">
          <a:xfrm>
            <a:off x="1371600" y="1828800"/>
            <a:ext cx="6580187" cy="3311504"/>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Grand Tour</a:t>
            </a:r>
            <a:endParaRPr lang="en-US" dirty="0"/>
          </a:p>
        </p:txBody>
      </p:sp>
      <p:pic>
        <p:nvPicPr>
          <p:cNvPr id="6" name="Content Placeholder 5" descr="Screen Shot 2014-10-08 at 9.47.24 AM.png"/>
          <p:cNvPicPr>
            <a:picLocks noGrp="1" noChangeAspect="1"/>
          </p:cNvPicPr>
          <p:nvPr>
            <p:ph sz="quarter" idx="1"/>
          </p:nvPr>
        </p:nvPicPr>
        <p:blipFill>
          <a:blip r:embed="rId3"/>
          <a:stretch>
            <a:fillRect/>
          </a:stretch>
        </p:blipFill>
        <p:spPr>
          <a:xfrm>
            <a:off x="1092835" y="1600200"/>
            <a:ext cx="7193280" cy="4495800"/>
          </a:xfrm>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Roadblocks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43716" name="Picture 4"/>
          <p:cNvPicPr>
            <a:picLocks noChangeAspect="1" noChangeArrowheads="1"/>
          </p:cNvPicPr>
          <p:nvPr/>
        </p:nvPicPr>
        <p:blipFill>
          <a:blip r:embed="rId3"/>
          <a:srcRect/>
          <a:stretch>
            <a:fillRect/>
          </a:stretch>
        </p:blipFill>
        <p:spPr bwMode="auto">
          <a:xfrm>
            <a:off x="5359400" y="1600200"/>
            <a:ext cx="3606800" cy="2247900"/>
          </a:xfrm>
          <a:prstGeom prst="rect">
            <a:avLst/>
          </a:prstGeom>
          <a:noFill/>
          <a:ln w="9525">
            <a:noFill/>
            <a:miter lim="800000"/>
            <a:headEnd/>
            <a:tailEnd/>
          </a:ln>
          <a:effectLst/>
        </p:spPr>
      </p:pic>
      <p:pic>
        <p:nvPicPr>
          <p:cNvPr id="243714" name="Picture 2"/>
          <p:cNvPicPr>
            <a:picLocks noChangeAspect="1" noChangeArrowheads="1"/>
          </p:cNvPicPr>
          <p:nvPr/>
        </p:nvPicPr>
        <p:blipFill>
          <a:blip r:embed="rId4"/>
          <a:srcRect/>
          <a:stretch>
            <a:fillRect/>
          </a:stretch>
        </p:blipFill>
        <p:spPr bwMode="auto">
          <a:xfrm>
            <a:off x="381000" y="1600200"/>
            <a:ext cx="4699000" cy="3986446"/>
          </a:xfrm>
          <a:prstGeom prst="rect">
            <a:avLst/>
          </a:prstGeom>
          <a:noFill/>
          <a:ln w="9525">
            <a:noFill/>
            <a:miter lim="800000"/>
            <a:headEnd/>
            <a:tailEnd/>
          </a:ln>
          <a:effectLst/>
        </p:spPr>
      </p:pic>
      <p:pic>
        <p:nvPicPr>
          <p:cNvPr id="243717" name="Picture 5"/>
          <p:cNvPicPr>
            <a:picLocks noChangeAspect="1" noChangeArrowheads="1"/>
          </p:cNvPicPr>
          <p:nvPr/>
        </p:nvPicPr>
        <p:blipFill>
          <a:blip r:embed="rId5"/>
          <a:srcRect/>
          <a:stretch>
            <a:fillRect/>
          </a:stretch>
        </p:blipFill>
        <p:spPr bwMode="auto">
          <a:xfrm>
            <a:off x="5080000" y="4193355"/>
            <a:ext cx="3886200" cy="2586089"/>
          </a:xfrm>
          <a:prstGeom prst="rect">
            <a:avLst/>
          </a:prstGeom>
          <a:noFill/>
          <a:ln w="9525">
            <a:noFill/>
            <a:miter lim="800000"/>
            <a:headEnd/>
            <a:tailEnd/>
          </a:ln>
          <a:effectLst/>
        </p:spPr>
      </p:pic>
      <p:pic>
        <p:nvPicPr>
          <p:cNvPr id="243715" name="Picture 3"/>
          <p:cNvPicPr>
            <a:picLocks noChangeAspect="1" noChangeArrowheads="1"/>
          </p:cNvPicPr>
          <p:nvPr/>
        </p:nvPicPr>
        <p:blipFill>
          <a:blip r:embed="rId6"/>
          <a:srcRect/>
          <a:stretch>
            <a:fillRect/>
          </a:stretch>
        </p:blipFill>
        <p:spPr bwMode="auto">
          <a:xfrm>
            <a:off x="1295399" y="5203290"/>
            <a:ext cx="3201563" cy="1576154"/>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Successes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44738" name="Picture 2"/>
          <p:cNvPicPr>
            <a:picLocks noChangeAspect="1" noChangeArrowheads="1"/>
          </p:cNvPicPr>
          <p:nvPr/>
        </p:nvPicPr>
        <p:blipFill>
          <a:blip r:embed="rId3"/>
          <a:srcRect/>
          <a:stretch>
            <a:fillRect/>
          </a:stretch>
        </p:blipFill>
        <p:spPr bwMode="auto">
          <a:xfrm>
            <a:off x="0" y="2209800"/>
            <a:ext cx="4343400" cy="3270127"/>
          </a:xfrm>
          <a:prstGeom prst="rect">
            <a:avLst/>
          </a:prstGeom>
          <a:noFill/>
          <a:ln w="9525">
            <a:noFill/>
            <a:miter lim="800000"/>
            <a:headEnd/>
            <a:tailEnd/>
          </a:ln>
          <a:effectLst/>
        </p:spPr>
      </p:pic>
      <p:sp>
        <p:nvSpPr>
          <p:cNvPr id="5" name="TextBox 4"/>
          <p:cNvSpPr txBox="1"/>
          <p:nvPr/>
        </p:nvSpPr>
        <p:spPr>
          <a:xfrm>
            <a:off x="2240103" y="1905000"/>
            <a:ext cx="6208250" cy="523220"/>
          </a:xfrm>
          <a:prstGeom prst="rect">
            <a:avLst/>
          </a:prstGeom>
          <a:noFill/>
        </p:spPr>
        <p:txBody>
          <a:bodyPr wrap="none" rtlCol="0">
            <a:spAutoFit/>
          </a:bodyPr>
          <a:lstStyle/>
          <a:p>
            <a:r>
              <a:rPr lang="en-US" sz="2800" dirty="0" smtClean="0"/>
              <a:t>Greatly Increased Our Knowledge of PHP</a:t>
            </a:r>
            <a:endParaRPr lang="en-US" sz="2800" dirty="0"/>
          </a:p>
        </p:txBody>
      </p:sp>
      <p:sp>
        <p:nvSpPr>
          <p:cNvPr id="7" name="TextBox 6"/>
          <p:cNvSpPr txBox="1"/>
          <p:nvPr/>
        </p:nvSpPr>
        <p:spPr>
          <a:xfrm>
            <a:off x="2971800" y="2723346"/>
            <a:ext cx="5269717" cy="954107"/>
          </a:xfrm>
          <a:prstGeom prst="rect">
            <a:avLst/>
          </a:prstGeom>
          <a:noFill/>
        </p:spPr>
        <p:txBody>
          <a:bodyPr wrap="none" rtlCol="0">
            <a:spAutoFit/>
          </a:bodyPr>
          <a:lstStyle/>
          <a:p>
            <a:r>
              <a:rPr lang="en-US" sz="2800" dirty="0" smtClean="0"/>
              <a:t>Developed Better Understanding of</a:t>
            </a:r>
          </a:p>
          <a:p>
            <a:r>
              <a:rPr lang="en-US" sz="2800" dirty="0" smtClean="0"/>
              <a:t>MVC Design Pattern</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Enhancements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46786" name="Picture 2"/>
          <p:cNvPicPr>
            <a:picLocks noChangeAspect="1" noChangeArrowheads="1"/>
          </p:cNvPicPr>
          <p:nvPr/>
        </p:nvPicPr>
        <p:blipFill>
          <a:blip r:embed="rId3"/>
          <a:srcRect/>
          <a:stretch>
            <a:fillRect/>
          </a:stretch>
        </p:blipFill>
        <p:spPr bwMode="auto">
          <a:xfrm>
            <a:off x="612647" y="1600200"/>
            <a:ext cx="3831771" cy="3352800"/>
          </a:xfrm>
          <a:prstGeom prst="rect">
            <a:avLst/>
          </a:prstGeom>
          <a:noFill/>
          <a:ln w="9525">
            <a:noFill/>
            <a:miter lim="800000"/>
            <a:headEnd/>
            <a:tailEnd/>
          </a:ln>
          <a:effectLst/>
        </p:spPr>
      </p:pic>
      <p:pic>
        <p:nvPicPr>
          <p:cNvPr id="246787" name="Picture 3"/>
          <p:cNvPicPr>
            <a:picLocks noChangeAspect="1" noChangeArrowheads="1"/>
          </p:cNvPicPr>
          <p:nvPr/>
        </p:nvPicPr>
        <p:blipFill>
          <a:blip r:embed="rId4"/>
          <a:srcRect/>
          <a:stretch>
            <a:fillRect/>
          </a:stretch>
        </p:blipFill>
        <p:spPr bwMode="auto">
          <a:xfrm>
            <a:off x="5171948" y="3835400"/>
            <a:ext cx="3594100" cy="2260600"/>
          </a:xfrm>
          <a:prstGeom prst="rect">
            <a:avLst/>
          </a:prstGeom>
          <a:noFill/>
          <a:ln w="9525">
            <a:noFill/>
            <a:miter lim="800000"/>
            <a:headEnd/>
            <a:tailEnd/>
          </a:ln>
          <a:effectLst/>
        </p:spPr>
      </p:pic>
      <p:sp>
        <p:nvSpPr>
          <p:cNvPr id="6" name="TextBox 5"/>
          <p:cNvSpPr txBox="1"/>
          <p:nvPr/>
        </p:nvSpPr>
        <p:spPr>
          <a:xfrm>
            <a:off x="290141" y="4953000"/>
            <a:ext cx="4154277" cy="523220"/>
          </a:xfrm>
          <a:prstGeom prst="rect">
            <a:avLst/>
          </a:prstGeom>
          <a:noFill/>
        </p:spPr>
        <p:txBody>
          <a:bodyPr wrap="none" rtlCol="0">
            <a:spAutoFit/>
          </a:bodyPr>
          <a:lstStyle/>
          <a:p>
            <a:r>
              <a:rPr lang="en-US" sz="2800" dirty="0" smtClean="0"/>
              <a:t>Enhanced CRM Functionality</a:t>
            </a:r>
            <a:endParaRPr lang="en-US" sz="2800" dirty="0"/>
          </a:p>
        </p:txBody>
      </p:sp>
      <p:sp>
        <p:nvSpPr>
          <p:cNvPr id="7" name="TextBox 6"/>
          <p:cNvSpPr txBox="1"/>
          <p:nvPr/>
        </p:nvSpPr>
        <p:spPr>
          <a:xfrm>
            <a:off x="5562600" y="3081010"/>
            <a:ext cx="2324199" cy="523220"/>
          </a:xfrm>
          <a:prstGeom prst="rect">
            <a:avLst/>
          </a:prstGeom>
          <a:noFill/>
        </p:spPr>
        <p:txBody>
          <a:bodyPr wrap="none" rtlCol="0">
            <a:spAutoFit/>
          </a:bodyPr>
          <a:lstStyle/>
          <a:p>
            <a:r>
              <a:rPr lang="en-US" sz="2800" dirty="0" smtClean="0"/>
              <a:t>Intuitive Survey</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Client</a:t>
            </a:r>
            <a:endParaRPr lang="en-US" dirty="0"/>
          </a:p>
        </p:txBody>
      </p:sp>
      <p:sp>
        <p:nvSpPr>
          <p:cNvPr id="3" name="Content Placeholder 2"/>
          <p:cNvSpPr>
            <a:spLocks noGrp="1"/>
          </p:cNvSpPr>
          <p:nvPr>
            <p:ph sz="quarter" idx="1"/>
          </p:nvPr>
        </p:nvSpPr>
        <p:spPr/>
        <p:txBody>
          <a:bodyPr/>
          <a:lstStyle/>
          <a:p>
            <a:r>
              <a:rPr lang="en-US" dirty="0" smtClean="0"/>
              <a:t>Information Systems Solutions</a:t>
            </a:r>
          </a:p>
          <a:p>
            <a:pPr lvl="1"/>
            <a:r>
              <a:rPr lang="en-US" dirty="0" smtClean="0"/>
              <a:t>Web Application Development Firm With a Problem:</a:t>
            </a:r>
            <a:endParaRPr lang="en-US" dirty="0"/>
          </a:p>
        </p:txBody>
      </p:sp>
      <p:pic>
        <p:nvPicPr>
          <p:cNvPr id="232450" name="Picture 2"/>
          <p:cNvPicPr>
            <a:picLocks noChangeAspect="1" noChangeArrowheads="1"/>
          </p:cNvPicPr>
          <p:nvPr/>
        </p:nvPicPr>
        <p:blipFill>
          <a:blip r:embed="rId3"/>
          <a:srcRect/>
          <a:stretch>
            <a:fillRect/>
          </a:stretch>
        </p:blipFill>
        <p:spPr bwMode="auto">
          <a:xfrm>
            <a:off x="612648" y="2971800"/>
            <a:ext cx="7959509" cy="33683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47810" name="Picture 2"/>
          <p:cNvPicPr>
            <a:picLocks noChangeAspect="1" noChangeArrowheads="1"/>
          </p:cNvPicPr>
          <p:nvPr/>
        </p:nvPicPr>
        <p:blipFill>
          <a:blip r:embed="rId3"/>
          <a:srcRect/>
          <a:stretch>
            <a:fillRect/>
          </a:stretch>
        </p:blipFill>
        <p:spPr bwMode="auto">
          <a:xfrm>
            <a:off x="612648" y="1752599"/>
            <a:ext cx="7769352" cy="4855845"/>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Faced by ISS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31426" name="Picture 2"/>
          <p:cNvPicPr>
            <a:picLocks noChangeAspect="1" noChangeArrowheads="1"/>
          </p:cNvPicPr>
          <p:nvPr/>
        </p:nvPicPr>
        <p:blipFill>
          <a:blip r:embed="rId3"/>
          <a:srcRect/>
          <a:stretch>
            <a:fillRect/>
          </a:stretch>
        </p:blipFill>
        <p:spPr bwMode="auto">
          <a:xfrm>
            <a:off x="381000" y="2033866"/>
            <a:ext cx="3657600" cy="2739468"/>
          </a:xfrm>
          <a:prstGeom prst="rect">
            <a:avLst/>
          </a:prstGeom>
          <a:noFill/>
          <a:ln w="9525">
            <a:noFill/>
            <a:miter lim="800000"/>
            <a:headEnd/>
            <a:tailEnd/>
          </a:ln>
          <a:effectLst/>
        </p:spPr>
      </p:pic>
      <p:pic>
        <p:nvPicPr>
          <p:cNvPr id="231427" name="Picture 3"/>
          <p:cNvPicPr>
            <a:picLocks noChangeAspect="1" noChangeArrowheads="1"/>
          </p:cNvPicPr>
          <p:nvPr/>
        </p:nvPicPr>
        <p:blipFill>
          <a:blip r:embed="rId4"/>
          <a:srcRect/>
          <a:stretch>
            <a:fillRect/>
          </a:stretch>
        </p:blipFill>
        <p:spPr bwMode="auto">
          <a:xfrm>
            <a:off x="4727448" y="3403600"/>
            <a:ext cx="4038600" cy="2692400"/>
          </a:xfrm>
          <a:prstGeom prst="rect">
            <a:avLst/>
          </a:prstGeom>
          <a:noFill/>
          <a:ln w="9525">
            <a:noFill/>
            <a:miter lim="800000"/>
            <a:headEnd/>
            <a:tailEnd/>
          </a:ln>
          <a:effectLst/>
        </p:spPr>
      </p:pic>
      <p:sp>
        <p:nvSpPr>
          <p:cNvPr id="6" name="TextBox 5"/>
          <p:cNvSpPr txBox="1"/>
          <p:nvPr/>
        </p:nvSpPr>
        <p:spPr>
          <a:xfrm>
            <a:off x="838200" y="4992469"/>
            <a:ext cx="2857723" cy="646331"/>
          </a:xfrm>
          <a:prstGeom prst="rect">
            <a:avLst/>
          </a:prstGeom>
          <a:noFill/>
        </p:spPr>
        <p:txBody>
          <a:bodyPr wrap="none" rtlCol="0">
            <a:spAutoFit/>
          </a:bodyPr>
          <a:lstStyle/>
          <a:p>
            <a:r>
              <a:rPr lang="en-US" sz="3600" dirty="0" smtClean="0"/>
              <a:t>Wasted Paper</a:t>
            </a:r>
            <a:endParaRPr lang="en-US" sz="3600" dirty="0"/>
          </a:p>
        </p:txBody>
      </p:sp>
      <p:sp>
        <p:nvSpPr>
          <p:cNvPr id="7" name="TextBox 6"/>
          <p:cNvSpPr txBox="1"/>
          <p:nvPr/>
        </p:nvSpPr>
        <p:spPr>
          <a:xfrm>
            <a:off x="5715000" y="2572434"/>
            <a:ext cx="2602771" cy="646331"/>
          </a:xfrm>
          <a:prstGeom prst="rect">
            <a:avLst/>
          </a:prstGeom>
          <a:noFill/>
        </p:spPr>
        <p:txBody>
          <a:bodyPr wrap="none" rtlCol="0">
            <a:spAutoFit/>
          </a:bodyPr>
          <a:lstStyle/>
          <a:p>
            <a:r>
              <a:rPr lang="en-US" sz="3600" dirty="0" smtClean="0"/>
              <a:t>Wasted Time</a:t>
            </a:r>
            <a:endParaRPr lang="en-US" sz="36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Big Problem</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1026" name="Picture 2"/>
          <p:cNvPicPr>
            <a:picLocks noChangeAspect="1" noChangeArrowheads="1"/>
          </p:cNvPicPr>
          <p:nvPr/>
        </p:nvPicPr>
        <p:blipFill>
          <a:blip r:embed="rId3"/>
          <a:srcRect/>
          <a:stretch>
            <a:fillRect/>
          </a:stretch>
        </p:blipFill>
        <p:spPr bwMode="auto">
          <a:xfrm>
            <a:off x="1523999" y="1600200"/>
            <a:ext cx="6390811" cy="4267200"/>
          </a:xfrm>
          <a:prstGeom prst="rect">
            <a:avLst/>
          </a:prstGeom>
          <a:noFill/>
          <a:ln w="9525">
            <a:noFill/>
            <a:miter lim="800000"/>
            <a:headEnd/>
            <a:tailEnd/>
          </a:ln>
          <a:effectLst/>
        </p:spPr>
      </p:pic>
      <p:sp>
        <p:nvSpPr>
          <p:cNvPr id="5" name="TextBox 4"/>
          <p:cNvSpPr txBox="1"/>
          <p:nvPr/>
        </p:nvSpPr>
        <p:spPr>
          <a:xfrm>
            <a:off x="2971800" y="5943600"/>
            <a:ext cx="3919237" cy="646331"/>
          </a:xfrm>
          <a:prstGeom prst="rect">
            <a:avLst/>
          </a:prstGeom>
          <a:noFill/>
        </p:spPr>
        <p:txBody>
          <a:bodyPr wrap="none" rtlCol="0">
            <a:spAutoFit/>
          </a:bodyPr>
          <a:lstStyle/>
          <a:p>
            <a:r>
              <a:rPr lang="en-US" sz="3600" dirty="0" smtClean="0"/>
              <a:t>Client Dissatisfaction</a:t>
            </a:r>
            <a:endParaRPr lang="en-US" sz="3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Solution!</a:t>
            </a:r>
            <a:endParaRPr lang="en-US" dirty="0"/>
          </a:p>
        </p:txBody>
      </p:sp>
      <p:sp>
        <p:nvSpPr>
          <p:cNvPr id="3" name="Content Placeholder 2"/>
          <p:cNvSpPr>
            <a:spLocks noGrp="1"/>
          </p:cNvSpPr>
          <p:nvPr>
            <p:ph sz="quarter" idx="1"/>
          </p:nvPr>
        </p:nvSpPr>
        <p:spPr/>
        <p:txBody>
          <a:bodyPr/>
          <a:lstStyle/>
          <a:p>
            <a:pPr>
              <a:buNone/>
            </a:pPr>
            <a:r>
              <a:rPr lang="en-US" dirty="0" smtClean="0"/>
              <a:t>An Online CRM tied to a contact form(of course!)</a:t>
            </a:r>
            <a:endParaRPr lang="en-US" dirty="0"/>
          </a:p>
        </p:txBody>
      </p:sp>
      <p:pic>
        <p:nvPicPr>
          <p:cNvPr id="233474" name="Picture 2"/>
          <p:cNvPicPr>
            <a:picLocks noChangeAspect="1" noChangeArrowheads="1"/>
          </p:cNvPicPr>
          <p:nvPr/>
        </p:nvPicPr>
        <p:blipFill>
          <a:blip r:embed="rId3"/>
          <a:srcRect/>
          <a:stretch>
            <a:fillRect/>
          </a:stretch>
        </p:blipFill>
        <p:spPr bwMode="auto">
          <a:xfrm>
            <a:off x="914400" y="2438400"/>
            <a:ext cx="7239000" cy="40538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Benefits</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34498" name="Picture 2"/>
          <p:cNvPicPr>
            <a:picLocks noChangeAspect="1" noChangeArrowheads="1"/>
          </p:cNvPicPr>
          <p:nvPr/>
        </p:nvPicPr>
        <p:blipFill>
          <a:blip r:embed="rId3"/>
          <a:srcRect/>
          <a:stretch>
            <a:fillRect/>
          </a:stretch>
        </p:blipFill>
        <p:spPr bwMode="auto">
          <a:xfrm>
            <a:off x="381000" y="1828800"/>
            <a:ext cx="3340100" cy="2425700"/>
          </a:xfrm>
          <a:prstGeom prst="rect">
            <a:avLst/>
          </a:prstGeom>
          <a:noFill/>
          <a:ln w="9525">
            <a:noFill/>
            <a:miter lim="800000"/>
            <a:headEnd/>
            <a:tailEnd/>
          </a:ln>
          <a:effectLst/>
        </p:spPr>
      </p:pic>
      <p:pic>
        <p:nvPicPr>
          <p:cNvPr id="234499" name="Picture 3"/>
          <p:cNvPicPr>
            <a:picLocks noChangeAspect="1" noChangeArrowheads="1"/>
          </p:cNvPicPr>
          <p:nvPr/>
        </p:nvPicPr>
        <p:blipFill>
          <a:blip r:embed="rId4"/>
          <a:srcRect/>
          <a:stretch>
            <a:fillRect/>
          </a:stretch>
        </p:blipFill>
        <p:spPr bwMode="auto">
          <a:xfrm>
            <a:off x="4724400" y="2743200"/>
            <a:ext cx="3708400" cy="3708400"/>
          </a:xfrm>
          <a:prstGeom prst="rect">
            <a:avLst/>
          </a:prstGeom>
          <a:noFill/>
          <a:ln w="9525">
            <a:noFill/>
            <a:miter lim="800000"/>
            <a:headEnd/>
            <a:tailEnd/>
          </a:ln>
          <a:effectLst/>
        </p:spPr>
      </p:pic>
      <p:sp>
        <p:nvSpPr>
          <p:cNvPr id="6" name="TextBox 5"/>
          <p:cNvSpPr txBox="1"/>
          <p:nvPr/>
        </p:nvSpPr>
        <p:spPr>
          <a:xfrm>
            <a:off x="381000" y="4643735"/>
            <a:ext cx="3637409" cy="523220"/>
          </a:xfrm>
          <a:prstGeom prst="rect">
            <a:avLst/>
          </a:prstGeom>
          <a:noFill/>
        </p:spPr>
        <p:txBody>
          <a:bodyPr wrap="none" rtlCol="0">
            <a:spAutoFit/>
          </a:bodyPr>
          <a:lstStyle/>
          <a:p>
            <a:r>
              <a:rPr lang="en-US" sz="2800" dirty="0" smtClean="0"/>
              <a:t>Environmentally Friendly</a:t>
            </a:r>
            <a:endParaRPr lang="en-US" sz="2800" dirty="0"/>
          </a:p>
        </p:txBody>
      </p:sp>
      <p:sp>
        <p:nvSpPr>
          <p:cNvPr id="7" name="TextBox 6"/>
          <p:cNvSpPr txBox="1"/>
          <p:nvPr/>
        </p:nvSpPr>
        <p:spPr>
          <a:xfrm>
            <a:off x="6019800" y="1828800"/>
            <a:ext cx="1389523" cy="523220"/>
          </a:xfrm>
          <a:prstGeom prst="rect">
            <a:avLst/>
          </a:prstGeom>
          <a:noFill/>
        </p:spPr>
        <p:txBody>
          <a:bodyPr wrap="none" rtlCol="0">
            <a:spAutoFit/>
          </a:bodyPr>
          <a:lstStyle/>
          <a:p>
            <a:r>
              <a:rPr lang="en-US" sz="2800" dirty="0" smtClean="0"/>
              <a:t>Efficient!</a:t>
            </a:r>
            <a:endParaRPr lang="en-US"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Major Benefit</a:t>
            </a:r>
            <a:endParaRPr lang="en-US" dirty="0"/>
          </a:p>
        </p:txBody>
      </p:sp>
      <p:sp>
        <p:nvSpPr>
          <p:cNvPr id="3" name="Content Placeholder 2"/>
          <p:cNvSpPr>
            <a:spLocks noGrp="1"/>
          </p:cNvSpPr>
          <p:nvPr>
            <p:ph sz="quarter" idx="1"/>
          </p:nvPr>
        </p:nvSpPr>
        <p:spPr/>
        <p:txBody>
          <a:bodyPr/>
          <a:lstStyle/>
          <a:p>
            <a:pPr>
              <a:buNone/>
            </a:pPr>
            <a:r>
              <a:rPr lang="en-US" dirty="0" smtClean="0"/>
              <a:t> </a:t>
            </a:r>
            <a:endParaRPr lang="en-US" dirty="0"/>
          </a:p>
        </p:txBody>
      </p:sp>
      <p:pic>
        <p:nvPicPr>
          <p:cNvPr id="235522" name="Picture 2"/>
          <p:cNvPicPr>
            <a:picLocks noChangeAspect="1" noChangeArrowheads="1"/>
          </p:cNvPicPr>
          <p:nvPr/>
        </p:nvPicPr>
        <p:blipFill>
          <a:blip r:embed="rId3"/>
          <a:srcRect/>
          <a:stretch>
            <a:fillRect/>
          </a:stretch>
        </p:blipFill>
        <p:spPr bwMode="auto">
          <a:xfrm>
            <a:off x="2209800" y="1879374"/>
            <a:ext cx="4949952" cy="4216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Project</a:t>
            </a:r>
            <a:endParaRPr lang="en-US" dirty="0"/>
          </a:p>
        </p:txBody>
      </p:sp>
      <p:sp>
        <p:nvSpPr>
          <p:cNvPr id="3" name="Content Placeholder 2"/>
          <p:cNvSpPr>
            <a:spLocks noGrp="1"/>
          </p:cNvSpPr>
          <p:nvPr>
            <p:ph sz="quarter" idx="1"/>
          </p:nvPr>
        </p:nvSpPr>
        <p:spPr/>
        <p:txBody>
          <a:bodyPr/>
          <a:lstStyle/>
          <a:p>
            <a:pPr>
              <a:buNone/>
            </a:pPr>
            <a:r>
              <a:rPr lang="en-US" dirty="0" smtClean="0"/>
              <a:t>Technical Specifications:</a:t>
            </a:r>
          </a:p>
          <a:p>
            <a:pPr>
              <a:buNone/>
            </a:pPr>
            <a:endParaRPr lang="en-US" dirty="0"/>
          </a:p>
        </p:txBody>
      </p:sp>
      <p:pic>
        <p:nvPicPr>
          <p:cNvPr id="236546" name="Picture 2"/>
          <p:cNvPicPr>
            <a:picLocks noChangeAspect="1" noChangeArrowheads="1"/>
          </p:cNvPicPr>
          <p:nvPr/>
        </p:nvPicPr>
        <p:blipFill>
          <a:blip r:embed="rId3"/>
          <a:srcRect/>
          <a:stretch>
            <a:fillRect/>
          </a:stretch>
        </p:blipFill>
        <p:spPr bwMode="auto">
          <a:xfrm>
            <a:off x="381000" y="4572000"/>
            <a:ext cx="3856281" cy="2027657"/>
          </a:xfrm>
          <a:prstGeom prst="rect">
            <a:avLst/>
          </a:prstGeom>
          <a:noFill/>
          <a:ln w="9525">
            <a:noFill/>
            <a:miter lim="800000"/>
            <a:headEnd/>
            <a:tailEnd/>
          </a:ln>
          <a:effectLst/>
        </p:spPr>
      </p:pic>
      <p:pic>
        <p:nvPicPr>
          <p:cNvPr id="236547" name="Picture 3"/>
          <p:cNvPicPr>
            <a:picLocks noChangeAspect="1" noChangeArrowheads="1"/>
          </p:cNvPicPr>
          <p:nvPr/>
        </p:nvPicPr>
        <p:blipFill>
          <a:blip r:embed="rId4"/>
          <a:srcRect/>
          <a:stretch>
            <a:fillRect/>
          </a:stretch>
        </p:blipFill>
        <p:spPr bwMode="auto">
          <a:xfrm>
            <a:off x="304800" y="2286000"/>
            <a:ext cx="2667000" cy="1411288"/>
          </a:xfrm>
          <a:prstGeom prst="rect">
            <a:avLst/>
          </a:prstGeom>
          <a:noFill/>
          <a:ln w="9525">
            <a:noFill/>
            <a:miter lim="800000"/>
            <a:headEnd/>
            <a:tailEnd/>
          </a:ln>
          <a:effectLst/>
        </p:spPr>
      </p:pic>
      <p:pic>
        <p:nvPicPr>
          <p:cNvPr id="236548" name="Picture 4"/>
          <p:cNvPicPr>
            <a:picLocks noChangeAspect="1" noChangeArrowheads="1"/>
          </p:cNvPicPr>
          <p:nvPr/>
        </p:nvPicPr>
        <p:blipFill>
          <a:blip r:embed="rId5"/>
          <a:srcRect/>
          <a:stretch>
            <a:fillRect/>
          </a:stretch>
        </p:blipFill>
        <p:spPr bwMode="auto">
          <a:xfrm>
            <a:off x="4953000" y="4343400"/>
            <a:ext cx="3867150" cy="2514600"/>
          </a:xfrm>
          <a:prstGeom prst="rect">
            <a:avLst/>
          </a:prstGeom>
          <a:noFill/>
          <a:ln w="9525">
            <a:noFill/>
            <a:miter lim="800000"/>
            <a:headEnd/>
            <a:tailEnd/>
          </a:ln>
          <a:effectLst/>
        </p:spPr>
      </p:pic>
      <p:pic>
        <p:nvPicPr>
          <p:cNvPr id="236549" name="Picture 5"/>
          <p:cNvPicPr>
            <a:picLocks noChangeAspect="1" noChangeArrowheads="1"/>
          </p:cNvPicPr>
          <p:nvPr/>
        </p:nvPicPr>
        <p:blipFill>
          <a:blip r:embed="rId6"/>
          <a:srcRect/>
          <a:stretch>
            <a:fillRect/>
          </a:stretch>
        </p:blipFill>
        <p:spPr bwMode="auto">
          <a:xfrm>
            <a:off x="5334000" y="1747371"/>
            <a:ext cx="2971800" cy="2367429"/>
          </a:xfrm>
          <a:prstGeom prst="rect">
            <a:avLst/>
          </a:prstGeom>
          <a:noFill/>
          <a:ln w="9525">
            <a:noFill/>
            <a:miter lim="800000"/>
            <a:headEnd/>
            <a:tailEnd/>
          </a:ln>
          <a:effectLst/>
        </p:spPr>
      </p:pic>
      <p:pic>
        <p:nvPicPr>
          <p:cNvPr id="236550" name="Picture 6"/>
          <p:cNvPicPr>
            <a:picLocks noChangeAspect="1" noChangeArrowheads="1"/>
          </p:cNvPicPr>
          <p:nvPr/>
        </p:nvPicPr>
        <p:blipFill>
          <a:blip r:embed="rId7"/>
          <a:srcRect/>
          <a:stretch>
            <a:fillRect/>
          </a:stretch>
        </p:blipFill>
        <p:spPr bwMode="auto">
          <a:xfrm>
            <a:off x="3221281" y="2681288"/>
            <a:ext cx="2032000" cy="2032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xmlns:a="http://schemas.openxmlformats.org/drawingml/2006/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Median.thmx</Template>
  <TotalTime>671</TotalTime>
  <Words>1728</Words>
  <Application>Microsoft Office PowerPoint</Application>
  <PresentationFormat>On-screen Show (4:3)</PresentationFormat>
  <Paragraphs>359</Paragraphs>
  <Slides>30</Slides>
  <Notes>29</Notes>
  <HiddenSlides>0</HiddenSlides>
  <MMClips>0</MMClips>
  <ScaleCrop>false</ScaleCrop>
  <HeadingPairs>
    <vt:vector size="4" baseType="variant">
      <vt:variant>
        <vt:lpstr>Design Template</vt:lpstr>
      </vt:variant>
      <vt:variant>
        <vt:i4>1</vt:i4>
      </vt:variant>
      <vt:variant>
        <vt:lpstr>Slide Titles</vt:lpstr>
      </vt:variant>
      <vt:variant>
        <vt:i4>30</vt:i4>
      </vt:variant>
    </vt:vector>
  </HeadingPairs>
  <TitlesOfParts>
    <vt:vector size="31" baseType="lpstr">
      <vt:lpstr>Median</vt:lpstr>
      <vt:lpstr>Information systems solutions: web-based crm</vt:lpstr>
      <vt:lpstr>Roles &amp; Responsibilities</vt:lpstr>
      <vt:lpstr>About the Client</vt:lpstr>
      <vt:lpstr>Problems Faced by ISS</vt:lpstr>
      <vt:lpstr>The Big Problem</vt:lpstr>
      <vt:lpstr>The Solution!</vt:lpstr>
      <vt:lpstr>Internal Benefits</vt:lpstr>
      <vt:lpstr>The Major Benefit</vt:lpstr>
      <vt:lpstr>About the Project</vt:lpstr>
      <vt:lpstr>Rationale for Platform Choices</vt:lpstr>
      <vt:lpstr>Cost-Benefit Data</vt:lpstr>
      <vt:lpstr>Development Costs (Two Months)</vt:lpstr>
      <vt:lpstr>Operational Expenses (Annually)</vt:lpstr>
      <vt:lpstr>Revenue Estimates</vt:lpstr>
      <vt:lpstr>Revenue Estimates</vt:lpstr>
      <vt:lpstr>Revenue Estimates</vt:lpstr>
      <vt:lpstr>Valuation Estimates</vt:lpstr>
      <vt:lpstr>Database Design</vt:lpstr>
      <vt:lpstr>Context Diagram</vt:lpstr>
      <vt:lpstr>Diagram 0</vt:lpstr>
      <vt:lpstr>Diagram 1 Survey</vt:lpstr>
      <vt:lpstr>Diagram 2 User Session</vt:lpstr>
      <vt:lpstr>Diagram 3 CRM</vt:lpstr>
      <vt:lpstr>Diagram 4 Generate Customer Deliverable</vt:lpstr>
      <vt:lpstr>Diagram 5 User Admin</vt:lpstr>
      <vt:lpstr>The Grand Tour</vt:lpstr>
      <vt:lpstr>Development Roadblocks</vt:lpstr>
      <vt:lpstr>Successes</vt:lpstr>
      <vt:lpstr>Future Enhancements</vt:lpstr>
      <vt:lpstr>Any Questions?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Survey-Based Proposal Generator</dc:title>
  <dc:creator>Eli</dc:creator>
  <cp:lastModifiedBy>Eli</cp:lastModifiedBy>
  <cp:revision>89</cp:revision>
  <cp:lastPrinted>2014-10-07T22:05:24Z</cp:lastPrinted>
  <dcterms:created xsi:type="dcterms:W3CDTF">2014-10-08T16:47:02Z</dcterms:created>
  <dcterms:modified xsi:type="dcterms:W3CDTF">2014-10-08T16:51:02Z</dcterms:modified>
</cp:coreProperties>
</file>